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78" r:id="rId7"/>
    <p:sldId id="258" r:id="rId8"/>
    <p:sldId id="261" r:id="rId9"/>
    <p:sldId id="279" r:id="rId10"/>
    <p:sldId id="275" r:id="rId11"/>
    <p:sldId id="277" r:id="rId12"/>
    <p:sldId id="276" r:id="rId13"/>
    <p:sldId id="274" r:id="rId14"/>
    <p:sldId id="266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D4404-8EAF-4C89-8289-DC4B9D208509}" v="1132" dt="2022-12-11T15:00:21.666"/>
    <p1510:client id="{3075A763-79BC-B2E6-73D4-DE3E571FABDD}" v="287" dt="2022-12-11T20:29:27.117"/>
    <p1510:client id="{B6258C3E-D60D-BC33-5007-D59AFEE19BA1}" v="35" dt="2022-12-11T15:28:20.660"/>
    <p1510:client id="{C7B04696-273F-049D-6F23-E9E428598F51}" v="48" dt="2022-12-11T21:49:47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7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0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7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6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64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0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9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6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8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8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815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53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79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756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6636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6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5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0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VrIFIEV0Tek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/>
              <a:t>The Doula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587" y="4619624"/>
            <a:ext cx="5856726" cy="151323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r"/>
            <a:r>
              <a:rPr lang="en-US" sz="2800" b="1" dirty="0"/>
              <a:t>Danielle Little, MAEd</a:t>
            </a:r>
            <a:endParaRPr lang="en-US" sz="2800" b="1" dirty="0">
              <a:cs typeface="Calibri"/>
            </a:endParaRPr>
          </a:p>
          <a:p>
            <a:pPr algn="r"/>
            <a:r>
              <a:rPr lang="en-US" dirty="0">
                <a:cs typeface="Calibri"/>
              </a:rPr>
              <a:t>Maternal Child Health Professional</a:t>
            </a:r>
          </a:p>
          <a:p>
            <a:pPr algn="r"/>
            <a:r>
              <a:rPr lang="en-US" dirty="0">
                <a:cs typeface="Calibri"/>
              </a:rPr>
              <a:t>Doula – Childbirth Educator – Lactation Counselor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84A38-9F1F-356A-25AC-27B6AD5A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Benefits of a Doula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F2325-CF11-DF9B-69C1-E808E9642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076720"/>
            <a:ext cx="2882475" cy="823912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Physical 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660F3-ABC6-BD40-E021-1CD2DD379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278552"/>
            <a:ext cx="2882475" cy="2965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dirty="0">
                <a:ea typeface="+mn-lt"/>
                <a:cs typeface="+mn-lt"/>
              </a:rPr>
              <a:t>Increased movement</a:t>
            </a:r>
          </a:p>
          <a:p>
            <a:pPr marL="285750" indent="-285750">
              <a:buChar char="•"/>
            </a:pPr>
            <a:r>
              <a:rPr lang="en-US" dirty="0">
                <a:ea typeface="+mn-lt"/>
                <a:cs typeface="+mn-lt"/>
              </a:rPr>
              <a:t>Improved relaxation</a:t>
            </a:r>
          </a:p>
          <a:p>
            <a:pPr marL="285750" indent="-285750">
              <a:buChar char="•"/>
            </a:pPr>
            <a:r>
              <a:rPr lang="en-US" dirty="0">
                <a:ea typeface="+mn-lt"/>
                <a:cs typeface="+mn-lt"/>
              </a:rPr>
              <a:t>Comfort and reassurance</a:t>
            </a:r>
          </a:p>
          <a:p>
            <a:pPr marL="285750" indent="-285750">
              <a:buChar char="•"/>
            </a:pPr>
            <a:r>
              <a:rPr lang="en-US" dirty="0">
                <a:ea typeface="+mn-lt"/>
                <a:cs typeface="+mn-lt"/>
              </a:rPr>
              <a:t>Lactation support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7F570-C905-5167-A358-F449A7537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5584" y="2076720"/>
            <a:ext cx="2896671" cy="823912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Emotional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0EF72-C388-4B03-3826-A53700015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278552"/>
            <a:ext cx="2896671" cy="29143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dirty="0">
                <a:ea typeface="+mn-lt"/>
                <a:cs typeface="+mn-lt"/>
              </a:rPr>
              <a:t>Decreased anxiety</a:t>
            </a:r>
          </a:p>
          <a:p>
            <a:pPr marL="285750" indent="-285750">
              <a:buChar char="•"/>
            </a:pPr>
            <a:r>
              <a:rPr lang="en-US" dirty="0">
                <a:ea typeface="+mn-lt"/>
                <a:cs typeface="+mn-lt"/>
              </a:rPr>
              <a:t>Increased confidence</a:t>
            </a:r>
          </a:p>
          <a:p>
            <a:pPr marL="285750" indent="-285750">
              <a:buChar char="•"/>
            </a:pPr>
            <a:r>
              <a:rPr lang="en-US" dirty="0">
                <a:ea typeface="+mn-lt"/>
                <a:cs typeface="+mn-lt"/>
              </a:rPr>
              <a:t>Boosted self esteem</a:t>
            </a:r>
          </a:p>
          <a:p>
            <a:pPr marL="285750" indent="-285750">
              <a:buChar char="•"/>
            </a:pPr>
            <a:r>
              <a:rPr lang="en-US" dirty="0">
                <a:ea typeface="+mn-lt"/>
                <a:cs typeface="+mn-lt"/>
              </a:rPr>
              <a:t>Improved postpartum mental health</a:t>
            </a:r>
          </a:p>
          <a:p>
            <a:pPr marL="285750" indent="-285750">
              <a:buChar char="•"/>
            </a:pPr>
            <a:r>
              <a:rPr lang="en-US" dirty="0">
                <a:ea typeface="+mn-lt"/>
                <a:cs typeface="+mn-lt"/>
              </a:rPr>
              <a:t>Family bonding and support for partners and siblings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57D1F0-2552-23AD-8FCF-5E663C7C31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66421" y="2076720"/>
            <a:ext cx="2882475" cy="823912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Clinical Benefits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918528-16F9-9DE1-C612-7BBC301ACD9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278552"/>
            <a:ext cx="3387043" cy="29143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dirty="0">
                <a:cs typeface="Calibri"/>
              </a:rPr>
              <a:t>Reduced use of Pitocin</a:t>
            </a:r>
          </a:p>
          <a:p>
            <a:pPr marL="285750" indent="-285750">
              <a:buChar char="•"/>
            </a:pPr>
            <a:r>
              <a:rPr lang="en-US" dirty="0">
                <a:cs typeface="Calibri"/>
              </a:rPr>
              <a:t>Fewer requests for pain meds</a:t>
            </a:r>
          </a:p>
          <a:p>
            <a:pPr marL="285750" indent="-285750">
              <a:buChar char="•"/>
            </a:pPr>
            <a:r>
              <a:rPr lang="en-US" dirty="0">
                <a:cs typeface="Calibri"/>
              </a:rPr>
              <a:t>Less likely to need forceps and vacuum </a:t>
            </a:r>
          </a:p>
          <a:p>
            <a:pPr marL="285750" indent="-285750">
              <a:buChar char="•"/>
            </a:pPr>
            <a:r>
              <a:rPr lang="en-US" dirty="0">
                <a:cs typeface="Calibri"/>
              </a:rPr>
              <a:t>Greater satisfaction with the overall birth experience </a:t>
            </a:r>
          </a:p>
          <a:p>
            <a:pPr marL="285750" indent="-285750">
              <a:buChar char="•"/>
            </a:pPr>
            <a:r>
              <a:rPr lang="en-US" dirty="0">
                <a:cs typeface="Calibri"/>
              </a:rPr>
              <a:t>More positive long-term memories </a:t>
            </a:r>
          </a:p>
          <a:p>
            <a:pPr marL="285750" indent="-285750">
              <a:buChar char="•"/>
            </a:pPr>
            <a:r>
              <a:rPr lang="en-US" dirty="0">
                <a:cs typeface="Calibri"/>
              </a:rPr>
              <a:t>Better APGAR scores for baby* </a:t>
            </a:r>
          </a:p>
          <a:p>
            <a:pPr marL="285750" indent="-285750">
              <a:buChar char="•"/>
            </a:pPr>
            <a:r>
              <a:rPr lang="en-US" dirty="0">
                <a:cs typeface="Calibri"/>
              </a:rPr>
              <a:t>Reduced likelihood of cesarean birth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A83321D-9F42-41BF-A084-9ED5D3E0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36" y="6356350"/>
            <a:ext cx="12002528" cy="488691"/>
          </a:xfrm>
        </p:spPr>
        <p:txBody>
          <a:bodyPr/>
          <a:lstStyle/>
          <a:p>
            <a:r>
              <a:rPr lang="en-US" sz="700" i="1">
                <a:ea typeface="+mn-lt"/>
                <a:cs typeface="+mn-lt"/>
              </a:rPr>
              <a:t>Hodnett ED. Pain and women’s satisfaction with the experience of childbirth: a systematic review. Am J </a:t>
            </a:r>
            <a:r>
              <a:rPr lang="en-US" sz="700" i="1" err="1">
                <a:ea typeface="+mn-lt"/>
                <a:cs typeface="+mn-lt"/>
              </a:rPr>
              <a:t>Obstet</a:t>
            </a:r>
            <a:r>
              <a:rPr lang="en-US" sz="700" i="1">
                <a:ea typeface="+mn-lt"/>
                <a:cs typeface="+mn-lt"/>
              </a:rPr>
              <a:t> </a:t>
            </a:r>
            <a:r>
              <a:rPr lang="en-US" sz="700" i="1" err="1">
                <a:ea typeface="+mn-lt"/>
                <a:cs typeface="+mn-lt"/>
              </a:rPr>
              <a:t>Gynecol</a:t>
            </a:r>
            <a:r>
              <a:rPr lang="en-US" sz="700" i="1">
                <a:ea typeface="+mn-lt"/>
                <a:cs typeface="+mn-lt"/>
              </a:rPr>
              <a:t> 2002; 186(5) S160-72. Hodnett ED, Gates S, Hofmeyr G J, Sakala C, Weston J. Continuous support for women during childbirth [PDF]. Cochrane Database Syst Rev 2011, Issue 2</a:t>
            </a:r>
            <a:endParaRPr lang="en-US" sz="700" i="1"/>
          </a:p>
        </p:txBody>
      </p:sp>
    </p:spTree>
    <p:extLst>
      <p:ext uri="{BB962C8B-B14F-4D97-AF65-F5344CB8AC3E}">
        <p14:creationId xmlns:p14="http://schemas.microsoft.com/office/powerpoint/2010/main" val="26771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Postpartum Doula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6E53C-10F7-1709-A021-89F392EB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/>
              <a:t>Role of a Postpartum Doula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BF2FD-EF39-8F5B-B5A1-876BCDB89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N</a:t>
            </a:r>
            <a:r>
              <a:rPr lang="en-US" sz="1800" dirty="0"/>
              <a:t>urture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E</a:t>
            </a:r>
            <a:r>
              <a:rPr lang="en-US" sz="1800" dirty="0"/>
              <a:t>ducate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A</a:t>
            </a:r>
            <a:r>
              <a:rPr lang="en-US" sz="1800" dirty="0"/>
              <a:t>ssist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R</a:t>
            </a:r>
            <a:r>
              <a:rPr lang="en-US" sz="1800" dirty="0"/>
              <a:t>eassure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5" descr="A picture containing indoor, bed, laying&#10;&#10;Description automatically generated">
            <a:extLst>
              <a:ext uri="{FF2B5EF4-FFF2-40B4-BE49-F238E27FC236}">
                <a16:creationId xmlns:a16="http://schemas.microsoft.com/office/drawing/2014/main" id="{171627A0-097A-C8EE-E3BB-FF284E36B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062" r="25187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2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651" y="1122363"/>
            <a:ext cx="11034695" cy="3174690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651" y="4723637"/>
            <a:ext cx="11034695" cy="148139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800" dirty="0"/>
              <a:t>Danielle Little, MAEd</a:t>
            </a:r>
          </a:p>
          <a:p>
            <a:pPr algn="l"/>
            <a:r>
              <a:rPr lang="en-US" sz="2800" dirty="0">
                <a:cs typeface="Calibri"/>
              </a:rPr>
              <a:t>Danielle.Little@trianglehealtheducators.org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The Doula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Define the term doula</a:t>
            </a:r>
          </a:p>
          <a:p>
            <a:r>
              <a:rPr lang="en-US" dirty="0">
                <a:cs typeface="Calibri"/>
              </a:rPr>
              <a:t>Discuss the role of a birth doula</a:t>
            </a:r>
            <a:endParaRPr lang="en-US" dirty="0"/>
          </a:p>
          <a:p>
            <a:r>
              <a:rPr lang="en-US" dirty="0"/>
              <a:t>Discuss the benefits of continuous labor support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Discuss the scope of the postpartum doula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title="Your Birth Team (w/subtitles) | My Birth Matters">
            <a:hlinkClick r:id="" action="ppaction://media"/>
            <a:extLst>
              <a:ext uri="{FF2B5EF4-FFF2-40B4-BE49-F238E27FC236}">
                <a16:creationId xmlns:a16="http://schemas.microsoft.com/office/drawing/2014/main" id="{14072AC5-6B18-AC57-982B-E0B5D67B12C4}"/>
              </a:ext>
            </a:extLst>
          </p:cNvPr>
          <p:cNvPicPr>
            <a:picLocks noGrp="1" noRot="1" noChangeAspect="1"/>
          </p:cNvPicPr>
          <p:nvPr>
            <p:ph type="dgm" sz="quarter" idx="1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144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74851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1" y="1122363"/>
            <a:ext cx="11034695" cy="3174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>
                <a:latin typeface="+mj-lt"/>
                <a:ea typeface="+mj-ea"/>
                <a:cs typeface="+mj-cs"/>
              </a:rPr>
              <a:t>What is a Doula?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651" y="4723637"/>
            <a:ext cx="11034695" cy="14813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600" i="1" dirty="0">
                <a:solidFill>
                  <a:schemeClr val="tx1"/>
                </a:solidFill>
              </a:rPr>
              <a:t>”</a:t>
            </a:r>
            <a:r>
              <a:rPr lang="en-US" sz="2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trained professional who provides continuous physical, emotional and informational support to their client before, during and shortly after childbirth…” </a:t>
            </a:r>
            <a:endParaRPr lang="en-US" sz="2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DONA.org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cs typeface="Calibri Light"/>
              </a:rPr>
              <a:t>Role of the Birth Doula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59236-37DD-4582-A2A0-3F9A13A3B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59509" y="2872186"/>
            <a:ext cx="2896671" cy="823912"/>
          </a:xfrm>
        </p:spPr>
        <p:txBody>
          <a:bodyPr/>
          <a:lstStyle/>
          <a:p>
            <a:r>
              <a:rPr lang="en-US" sz="2800" b="1" dirty="0"/>
              <a:t>Labor and Birth</a:t>
            </a:r>
            <a:endParaRPr lang="en-US" sz="2800" b="1" dirty="0"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CCF0F-F0BB-42D7-B3C2-C29336739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3790" y="3691731"/>
            <a:ext cx="2896671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sz="1800" dirty="0">
                <a:cs typeface="Calibri"/>
              </a:rPr>
              <a:t>Physical Support</a:t>
            </a:r>
            <a:endParaRPr lang="en-US" sz="1800" dirty="0"/>
          </a:p>
          <a:p>
            <a:pPr marL="285750" indent="-285750">
              <a:buChar char="•"/>
            </a:pPr>
            <a:r>
              <a:rPr lang="en-US" sz="1800" dirty="0">
                <a:cs typeface="Calibri"/>
              </a:rPr>
              <a:t>Informational Support</a:t>
            </a:r>
          </a:p>
          <a:p>
            <a:pPr marL="285750" indent="-285750">
              <a:buChar char="•"/>
            </a:pPr>
            <a:r>
              <a:rPr lang="en-US" sz="1800" dirty="0">
                <a:cs typeface="Calibri"/>
              </a:rPr>
              <a:t>Continuity of Care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939793-2181-4A3D-9C5A-CE676CC83E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94921" y="2872186"/>
            <a:ext cx="3996588" cy="823912"/>
          </a:xfrm>
        </p:spPr>
        <p:txBody>
          <a:bodyPr/>
          <a:lstStyle/>
          <a:p>
            <a:pPr algn="ctr"/>
            <a:r>
              <a:rPr lang="en-US" sz="2800" b="1" dirty="0"/>
              <a:t>Immediate Postpartum</a:t>
            </a:r>
            <a:endParaRPr lang="en-US" sz="2800" b="1" dirty="0"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FA0B0D-7B36-4D63-86BD-20E6E1B6A0D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49702" y="3834606"/>
            <a:ext cx="3284069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sz="1800" dirty="0">
                <a:cs typeface="Calibri"/>
              </a:rPr>
              <a:t>Lactation Support</a:t>
            </a:r>
            <a:endParaRPr lang="en-US" sz="1800" dirty="0"/>
          </a:p>
          <a:p>
            <a:pPr marL="285750" indent="-285750">
              <a:buChar char="•"/>
            </a:pPr>
            <a:r>
              <a:rPr lang="en-US" sz="1800" dirty="0">
                <a:cs typeface="Calibri"/>
              </a:rPr>
              <a:t>Newborn Care</a:t>
            </a:r>
          </a:p>
          <a:p>
            <a:pPr marL="285750" indent="-285750">
              <a:buChar char="•"/>
            </a:pPr>
            <a:r>
              <a:rPr lang="en-US" sz="1800" dirty="0">
                <a:cs typeface="Calibri"/>
              </a:rPr>
              <a:t>Physical and Emotional Support</a:t>
            </a: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pPr marL="285750" indent="-285750">
              <a:buChar char="•"/>
            </a:pPr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z="1050" dirty="0" smtClean="0"/>
              <a:pPr/>
              <a:t>5</a:t>
            </a:fld>
            <a:endParaRPr lang="en-US" sz="10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1C395-6BC4-4F00-B40B-069DBBB7C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604" y="2872186"/>
            <a:ext cx="2882475" cy="823912"/>
          </a:xfrm>
        </p:spPr>
        <p:txBody>
          <a:bodyPr/>
          <a:lstStyle/>
          <a:p>
            <a:r>
              <a:rPr lang="en-US" sz="2800" b="1" dirty="0"/>
              <a:t>Prenatal</a:t>
            </a:r>
            <a:endParaRPr lang="en-US" sz="2800" b="1" dirty="0"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16151-9486-4A03-AE3A-F1CC562E0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073" y="3691731"/>
            <a:ext cx="2882475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sz="1800" dirty="0">
                <a:cs typeface="Calibri"/>
              </a:rPr>
              <a:t>Information &amp; Advocacy</a:t>
            </a:r>
          </a:p>
          <a:p>
            <a:pPr marL="285750" indent="-285750">
              <a:buChar char="•"/>
            </a:pPr>
            <a:r>
              <a:rPr lang="en-US" sz="1800" dirty="0">
                <a:cs typeface="Calibri"/>
              </a:rPr>
              <a:t>Provide Resources</a:t>
            </a:r>
          </a:p>
          <a:p>
            <a:pPr marL="285750" indent="-285750">
              <a:buChar char="•"/>
            </a:pPr>
            <a:r>
              <a:rPr lang="en-US" sz="1800" dirty="0">
                <a:cs typeface="Calibri"/>
              </a:rPr>
              <a:t>Communication </a:t>
            </a:r>
          </a:p>
        </p:txBody>
      </p:sp>
    </p:spTree>
    <p:extLst>
      <p:ext uri="{BB962C8B-B14F-4D97-AF65-F5344CB8AC3E}">
        <p14:creationId xmlns:p14="http://schemas.microsoft.com/office/powerpoint/2010/main" val="14294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831F9-6F77-6F45-47B8-C3D776B4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/>
              <a:t>Prenatal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B7AB7-0A2C-8804-4E63-2AE88AD5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Education &amp; Advocacy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Birthing Process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Labor and Birth Positions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Lactation 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Facilitate Effective Communication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7" name="Picture 7" descr="A picture containing person, person, indoor, floor&#10;&#10;Description automatically generated">
            <a:extLst>
              <a:ext uri="{FF2B5EF4-FFF2-40B4-BE49-F238E27FC236}">
                <a16:creationId xmlns:a16="http://schemas.microsoft.com/office/drawing/2014/main" id="{43C3389E-2ABA-4EC0-584A-339D48844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0" r="28147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35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" name="Freeform: Shape 58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5B93B-5528-FA46-A1E2-14197E9C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Labor and Birth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Text, timeline&#10;&#10;Description automatically generated">
            <a:extLst>
              <a:ext uri="{FF2B5EF4-FFF2-40B4-BE49-F238E27FC236}">
                <a16:creationId xmlns:a16="http://schemas.microsoft.com/office/drawing/2014/main" id="{59B462E4-E707-EAC7-0B3E-61283CCAB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991" y="324679"/>
            <a:ext cx="6599583" cy="61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4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, queen, dish&#10;&#10;Description automatically generated">
            <a:extLst>
              <a:ext uri="{FF2B5EF4-FFF2-40B4-BE49-F238E27FC236}">
                <a16:creationId xmlns:a16="http://schemas.microsoft.com/office/drawing/2014/main" id="{85420B0F-79E9-9607-611E-FA2DA6328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13" r="1" b="14003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99" name="Freeform: Shape 4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0" name="Freeform: Shape 4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5B93B-5528-FA46-A1E2-14197E9C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Labor and Birth</a:t>
            </a:r>
          </a:p>
        </p:txBody>
      </p:sp>
      <p:sp>
        <p:nvSpPr>
          <p:cNvPr id="101" name="Rectangle 4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5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06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9BED9-560F-0A35-940D-AF92BC2D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 i="1" kern="1200" dirty="0">
                <a:latin typeface="+mj-lt"/>
                <a:ea typeface="+mj-ea"/>
                <a:cs typeface="+mj-cs"/>
              </a:rPr>
              <a:t> “Continuous support in labor may improve a number of outcomes for both [the birthing person] and baby, and no adverse outcomes have been identified. Continuous support from a person who is present solely to provide support, is not a member of the [person’s] own network, is experienced in providing labor support, and has at least a modest amount of training (such as a doula), appears beneficial.”</a:t>
            </a:r>
            <a:br>
              <a:rPr lang="en-US" sz="1800" b="1" kern="1200" dirty="0"/>
            </a:br>
            <a:br>
              <a:rPr lang="en-US" sz="1800" b="1" kern="1200" dirty="0"/>
            </a:br>
            <a:r>
              <a:rPr lang="en-US" sz="1200" kern="1200" dirty="0">
                <a:latin typeface="+mj-lt"/>
                <a:ea typeface="+mj-ea"/>
                <a:cs typeface="+mj-cs"/>
              </a:rPr>
              <a:t>Cochrane Database Systematic Review, 2017</a:t>
            </a:r>
            <a:endParaRPr lang="en-US" sz="1200" kern="1200" dirty="0">
              <a:latin typeface="+mj-lt"/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966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b612c75-05e7-4ebf-a09d-3464c3ee3b1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1E07C9529DA74F8EC782D1150EDDCD" ma:contentTypeVersion="14" ma:contentTypeDescription="Create a new document." ma:contentTypeScope="" ma:versionID="12a8fb19a0e279aa1503e35d049eb4ad">
  <xsd:schema xmlns:xsd="http://www.w3.org/2001/XMLSchema" xmlns:xs="http://www.w3.org/2001/XMLSchema" xmlns:p="http://schemas.microsoft.com/office/2006/metadata/properties" xmlns:ns3="1b612c75-05e7-4ebf-a09d-3464c3ee3b12" xmlns:ns4="4de0dc8e-ce61-4fa5-8301-942afc17a1cb" targetNamespace="http://schemas.microsoft.com/office/2006/metadata/properties" ma:root="true" ma:fieldsID="6e5715483cbf767fb3399d0dc329d2a4" ns3:_="" ns4:_="">
    <xsd:import namespace="1b612c75-05e7-4ebf-a09d-3464c3ee3b12"/>
    <xsd:import namespace="4de0dc8e-ce61-4fa5-8301-942afc17a1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12c75-05e7-4ebf-a09d-3464c3ee3b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0dc8e-ce61-4fa5-8301-942afc17a1c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C7F809-A434-4A8D-A127-1C50C2DB3890}">
  <ds:schemaRefs>
    <ds:schemaRef ds:uri="4de0dc8e-ce61-4fa5-8301-942afc17a1cb"/>
    <ds:schemaRef ds:uri="http://www.w3.org/XML/1998/namespace"/>
    <ds:schemaRef ds:uri="http://schemas.openxmlformats.org/package/2006/metadata/core-properties"/>
    <ds:schemaRef ds:uri="http://purl.org/dc/terms/"/>
    <ds:schemaRef ds:uri="1b612c75-05e7-4ebf-a09d-3464c3ee3b12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B0787E-AA9A-4066-AB7F-6F25142AB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612c75-05e7-4ebf-a09d-3464c3ee3b12"/>
    <ds:schemaRef ds:uri="4de0dc8e-ce61-4fa5-8301-942afc17a1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</TotalTime>
  <Words>389</Words>
  <Application>Microsoft Office PowerPoint</Application>
  <PresentationFormat>Widescreen</PresentationFormat>
  <Paragraphs>87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Doula</vt:lpstr>
      <vt:lpstr>AGENDA</vt:lpstr>
      <vt:lpstr>PowerPoint Presentation</vt:lpstr>
      <vt:lpstr>What is a Doula?</vt:lpstr>
      <vt:lpstr>Role of the Birth Doula</vt:lpstr>
      <vt:lpstr>Prenatal </vt:lpstr>
      <vt:lpstr>Labor and Birth</vt:lpstr>
      <vt:lpstr>Labor and Birth</vt:lpstr>
      <vt:lpstr> “Continuous support in labor may improve a number of outcomes for both [the birthing person] and baby, and no adverse outcomes have been identified. Continuous support from a person who is present solely to provide support, is not a member of the [person’s] own network, is experienced in providing labor support, and has at least a modest amount of training (such as a doula), appears beneficial.”  Cochrane Database Systematic Review, 2017</vt:lpstr>
      <vt:lpstr>Benefits of a Doula</vt:lpstr>
      <vt:lpstr>Postpartum Doula </vt:lpstr>
      <vt:lpstr>Role of a Postpartum Doula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Danielle Little</dc:creator>
  <cp:lastModifiedBy>Carla Obiol</cp:lastModifiedBy>
  <cp:revision>171</cp:revision>
  <dcterms:created xsi:type="dcterms:W3CDTF">2022-12-10T19:46:31Z</dcterms:created>
  <dcterms:modified xsi:type="dcterms:W3CDTF">2022-12-11T22:42:51Z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0x0101008A1E07C9529DA74F8EC782D1150EDDCD</vt:lpwstr>
  </property>
</Properties>
</file>