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63" r:id="rId3"/>
    <p:sldId id="265" r:id="rId4"/>
    <p:sldId id="402" r:id="rId5"/>
    <p:sldId id="403" r:id="rId6"/>
    <p:sldId id="400" r:id="rId7"/>
    <p:sldId id="404" r:id="rId8"/>
    <p:sldId id="405" r:id="rId9"/>
    <p:sldId id="406" r:id="rId10"/>
    <p:sldId id="394" r:id="rId11"/>
    <p:sldId id="33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14"/>
    <p:restoredTop sz="94087" autoAdjust="0"/>
  </p:normalViewPr>
  <p:slideViewPr>
    <p:cSldViewPr snapToGrid="0" snapToObjects="1" showGuides="1">
      <p:cViewPr varScale="1">
        <p:scale>
          <a:sx n="62" d="100"/>
          <a:sy n="62" d="100"/>
        </p:scale>
        <p:origin x="72" y="115"/>
      </p:cViewPr>
      <p:guideLst>
        <p:guide orient="horz" pos="2448"/>
        <p:guide pos="3840"/>
      </p:guideLst>
    </p:cSldViewPr>
  </p:slideViewPr>
  <p:outlineViewPr>
    <p:cViewPr>
      <p:scale>
        <a:sx n="33" d="100"/>
        <a:sy n="33" d="100"/>
      </p:scale>
      <p:origin x="0" y="-891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E06B7-A1CC-144B-AB67-8B63AEB92E3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7EA27-BCC8-9440-A217-1CCF07740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41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6556F-59B1-1B4D-B42D-ED1527FBE590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1DF4B-827A-0747-A89B-CCD0EF3E3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73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673E6-4A76-4EEA-A6DB-AE9764A742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27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11DF4B-827A-0747-A89B-CCD0EF3E3D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7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11DF4B-827A-0747-A89B-CCD0EF3E3D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04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11DF4B-827A-0747-A89B-CCD0EF3E3D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14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11DF4B-827A-0747-A89B-CCD0EF3E3D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23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11DF4B-827A-0747-A89B-CCD0EF3E3D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19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11DF4B-827A-0747-A89B-CCD0EF3E3D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81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1DF4B-827A-0747-A89B-CCD0EF3E3D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1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9BDE4D-AB2D-594C-938D-55EBE74CEC1A}"/>
              </a:ext>
            </a:extLst>
          </p:cNvPr>
          <p:cNvSpPr/>
          <p:nvPr userDrawn="1"/>
        </p:nvSpPr>
        <p:spPr>
          <a:xfrm>
            <a:off x="0" y="0"/>
            <a:ext cx="12192000" cy="5134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D973FD-056B-7747-A1EE-AE325A4D9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84567"/>
            <a:ext cx="11109960" cy="3405687"/>
          </a:xfrm>
        </p:spPr>
        <p:txBody>
          <a:bodyPr anchor="b">
            <a:normAutofit/>
          </a:bodyPr>
          <a:lstStyle>
            <a:lvl1pPr>
              <a:defRPr sz="7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E4157C-BF32-4B4D-8EE4-759EF0759A72}"/>
              </a:ext>
            </a:extLst>
          </p:cNvPr>
          <p:cNvSpPr/>
          <p:nvPr userDrawn="1"/>
        </p:nvSpPr>
        <p:spPr>
          <a:xfrm>
            <a:off x="0" y="4473144"/>
            <a:ext cx="12192000" cy="6610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5B2BC53-43B1-2849-A84E-F8C03C47A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828" y="4589916"/>
            <a:ext cx="11109960" cy="451641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 descr="A close up of a screen&#10;&#10;Description automatically generated">
            <a:extLst>
              <a:ext uri="{FF2B5EF4-FFF2-40B4-BE49-F238E27FC236}">
                <a16:creationId xmlns:a16="http://schemas.microsoft.com/office/drawing/2014/main" id="{B5AF81AC-8670-754C-92D4-A0EE1D13A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2828" y="5694414"/>
            <a:ext cx="556514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6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D5D9C98-BC18-4048-A234-EF878927F4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64AF4FB-58A6-1740-9FA4-430A5E6CD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580768"/>
            <a:ext cx="11109960" cy="56964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2121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64AF4FB-58A6-1740-9FA4-430A5E6CD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580768"/>
            <a:ext cx="11109960" cy="56964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0633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D5D9C98-BC18-4048-A234-EF878927F4B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64AF4FB-58A6-1740-9FA4-430A5E6CD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580768"/>
            <a:ext cx="5014784" cy="56964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7FFDBEB-D992-9C41-A675-550F718A63A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643816" y="584887"/>
            <a:ext cx="5014784" cy="56964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02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D5D9C98-BC18-4048-A234-EF878927F4B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64AF4FB-58A6-1740-9FA4-430A5E6CD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580768"/>
            <a:ext cx="5014784" cy="56964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7FFDBEB-D992-9C41-A675-550F718A63A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643816" y="584887"/>
            <a:ext cx="5014784" cy="56964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6020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82C6EC3-C198-154F-99C8-F4274DAE94B9}"/>
              </a:ext>
            </a:extLst>
          </p:cNvPr>
          <p:cNvSpPr/>
          <p:nvPr userDrawn="1"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75620F-B81C-B94A-AEC1-43CE536EB7C7}"/>
              </a:ext>
            </a:extLst>
          </p:cNvPr>
          <p:cNvSpPr>
            <a:spLocks noChangeAspect="1"/>
          </p:cNvSpPr>
          <p:nvPr userDrawn="1"/>
        </p:nvSpPr>
        <p:spPr>
          <a:xfrm>
            <a:off x="11597640" y="6263640"/>
            <a:ext cx="594360" cy="594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37456BB2-76C5-6846-91E1-3AD71CD5C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74120" y="6409944"/>
            <a:ext cx="241401" cy="3017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EFB15-505E-D942-9277-5840E1FA1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1" y="1752608"/>
            <a:ext cx="11094719" cy="400049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980C132-9D8E-874C-8462-F4385F497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D15E20-94B1-DE43-AC03-E7E7E434E13B}"/>
              </a:ext>
            </a:extLst>
          </p:cNvPr>
          <p:cNvCxnSpPr/>
          <p:nvPr userDrawn="1"/>
        </p:nvCxnSpPr>
        <p:spPr>
          <a:xfrm>
            <a:off x="0" y="1248033"/>
            <a:ext cx="121920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7F66850F-925B-C545-B9CD-8655390EE4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3400" y="6257674"/>
            <a:ext cx="9710350" cy="600325"/>
          </a:xfrm>
        </p:spPr>
        <p:txBody>
          <a:bodyPr/>
          <a:lstStyle/>
          <a:p>
            <a:r>
              <a:rPr lang="en-US"/>
              <a:t>The University of North Carolina at Chapel Hill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239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EFF0DFF-5CDB-AA49-8F25-37CBDED1FEA7}"/>
              </a:ext>
            </a:extLst>
          </p:cNvPr>
          <p:cNvSpPr/>
          <p:nvPr userDrawn="1"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4C3FF5-2D2E-1642-ADF5-DEC95DFFD99A}"/>
              </a:ext>
            </a:extLst>
          </p:cNvPr>
          <p:cNvSpPr>
            <a:spLocks noChangeAspect="1"/>
          </p:cNvSpPr>
          <p:nvPr userDrawn="1"/>
        </p:nvSpPr>
        <p:spPr>
          <a:xfrm>
            <a:off x="11597640" y="6263640"/>
            <a:ext cx="594360" cy="594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62CA2BD4-1366-EB42-BF35-2E88849D91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74120" y="6409944"/>
            <a:ext cx="241401" cy="3017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5296FC-A76C-C64B-9BB4-D3FB9A1FE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0DCC4-D20E-1B4B-93C7-0512F10AD5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1752601"/>
            <a:ext cx="5358383" cy="400049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31E069-5BBB-0A49-BF6C-7D40310A6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4976" y="1752600"/>
            <a:ext cx="5358383" cy="40005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08E0EE-687F-5948-99A4-14F5BE1DF9F0}"/>
              </a:ext>
            </a:extLst>
          </p:cNvPr>
          <p:cNvCxnSpPr/>
          <p:nvPr userDrawn="1"/>
        </p:nvCxnSpPr>
        <p:spPr>
          <a:xfrm>
            <a:off x="0" y="1248033"/>
            <a:ext cx="121920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C639DEC-B811-6E4D-AE46-2163BC2326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3400" y="6257666"/>
            <a:ext cx="9710350" cy="600334"/>
          </a:xfrm>
        </p:spPr>
        <p:txBody>
          <a:bodyPr/>
          <a:lstStyle/>
          <a:p>
            <a:r>
              <a:rPr lang="en-US"/>
              <a:t>The University of North Carolina at Chapel Hill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78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83821D8-FDF5-FE4A-A20A-0A6345EA96DB}"/>
              </a:ext>
            </a:extLst>
          </p:cNvPr>
          <p:cNvSpPr/>
          <p:nvPr userDrawn="1"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18B58B-E232-6C4F-A3F9-9949AB3861B3}"/>
              </a:ext>
            </a:extLst>
          </p:cNvPr>
          <p:cNvSpPr>
            <a:spLocks noChangeAspect="1"/>
          </p:cNvSpPr>
          <p:nvPr userDrawn="1"/>
        </p:nvSpPr>
        <p:spPr>
          <a:xfrm>
            <a:off x="11597640" y="6263640"/>
            <a:ext cx="594360" cy="594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1ECB7EC-9AA3-1249-B0D1-32F999A757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74120" y="6409944"/>
            <a:ext cx="241401" cy="3017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EFB15-505E-D942-9277-5840E1FA1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8791" y="1752608"/>
            <a:ext cx="6794569" cy="400049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980C132-9D8E-874C-8462-F4385F497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792" y="1"/>
            <a:ext cx="6794568" cy="123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D15E20-94B1-DE43-AC03-E7E7E434E13B}"/>
              </a:ext>
            </a:extLst>
          </p:cNvPr>
          <p:cNvCxnSpPr/>
          <p:nvPr userDrawn="1"/>
        </p:nvCxnSpPr>
        <p:spPr>
          <a:xfrm>
            <a:off x="0" y="1248033"/>
            <a:ext cx="121920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8A98113-AD56-634A-9942-22B14304E3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300151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0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E4DFCC-85D1-8D47-97DC-2787CD48BFFD}"/>
              </a:ext>
            </a:extLst>
          </p:cNvPr>
          <p:cNvSpPr/>
          <p:nvPr userDrawn="1"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EFB15-505E-D942-9277-5840E1FA1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4640" y="1752608"/>
            <a:ext cx="4998720" cy="400049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330BBC-1D13-914D-BEEF-6FE9C6F2366D}"/>
              </a:ext>
            </a:extLst>
          </p:cNvPr>
          <p:cNvSpPr>
            <a:spLocks noChangeAspect="1"/>
          </p:cNvSpPr>
          <p:nvPr userDrawn="1"/>
        </p:nvSpPr>
        <p:spPr>
          <a:xfrm>
            <a:off x="11597640" y="6263640"/>
            <a:ext cx="594360" cy="594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980C132-9D8E-874C-8462-F4385F497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640" y="1"/>
            <a:ext cx="4998720" cy="123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D15E20-94B1-DE43-AC03-E7E7E434E13B}"/>
              </a:ext>
            </a:extLst>
          </p:cNvPr>
          <p:cNvCxnSpPr/>
          <p:nvPr userDrawn="1"/>
        </p:nvCxnSpPr>
        <p:spPr>
          <a:xfrm>
            <a:off x="0" y="1248033"/>
            <a:ext cx="121920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8A98113-AD56-634A-9942-22B14304E3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1CDEAC5-E5BA-B34B-B85F-15A559F02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74120" y="6409944"/>
            <a:ext cx="241401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26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42B97A5-887A-A74C-A602-EC20E16DB557}"/>
              </a:ext>
            </a:extLst>
          </p:cNvPr>
          <p:cNvSpPr/>
          <p:nvPr userDrawn="1"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60BA2C-CA7E-8541-BD9E-32F1407DA71F}"/>
              </a:ext>
            </a:extLst>
          </p:cNvPr>
          <p:cNvSpPr>
            <a:spLocks noChangeAspect="1"/>
          </p:cNvSpPr>
          <p:nvPr userDrawn="1"/>
        </p:nvSpPr>
        <p:spPr>
          <a:xfrm>
            <a:off x="11597640" y="6263640"/>
            <a:ext cx="594360" cy="594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042D399-F96C-2C4A-BAE0-D583305A3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74120" y="6409944"/>
            <a:ext cx="241401" cy="3017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1514F1-9BC7-1C4F-8369-D3D0F2D16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FEDC07-3962-EE4C-B339-1A8D2C654E99}"/>
              </a:ext>
            </a:extLst>
          </p:cNvPr>
          <p:cNvCxnSpPr/>
          <p:nvPr userDrawn="1"/>
        </p:nvCxnSpPr>
        <p:spPr>
          <a:xfrm>
            <a:off x="0" y="1248033"/>
            <a:ext cx="121920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3829D6E-25E8-6042-AA7D-83B82625D2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3400" y="6263640"/>
            <a:ext cx="9710350" cy="594360"/>
          </a:xfrm>
        </p:spPr>
        <p:txBody>
          <a:bodyPr/>
          <a:lstStyle/>
          <a:p>
            <a:r>
              <a:rPr lang="en-US"/>
              <a:t>The University of North Carolina at Chapel Hill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394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DC6F9F-3682-7049-B523-99A84E7308D5}"/>
              </a:ext>
            </a:extLst>
          </p:cNvPr>
          <p:cNvSpPr/>
          <p:nvPr userDrawn="1"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CA499E-23F0-D74B-802D-5D9F765EAC44}"/>
              </a:ext>
            </a:extLst>
          </p:cNvPr>
          <p:cNvSpPr>
            <a:spLocks noChangeAspect="1"/>
          </p:cNvSpPr>
          <p:nvPr userDrawn="1"/>
        </p:nvSpPr>
        <p:spPr>
          <a:xfrm>
            <a:off x="11597640" y="6263640"/>
            <a:ext cx="594360" cy="594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648EFBF-CD1D-5A49-97C3-C27054FB31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74120" y="6409944"/>
            <a:ext cx="241401" cy="30175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A4B0579-4A3D-6646-B454-A218DD61B7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3400" y="6263640"/>
            <a:ext cx="9710350" cy="594360"/>
          </a:xfrm>
        </p:spPr>
        <p:txBody>
          <a:bodyPr/>
          <a:lstStyle/>
          <a:p>
            <a:r>
              <a:rPr lang="en-US"/>
              <a:t>The University of North Carolina at Chapel Hill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45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058FCE9-51ED-6040-8214-381A29607A8D}"/>
              </a:ext>
            </a:extLst>
          </p:cNvPr>
          <p:cNvSpPr/>
          <p:nvPr userDrawn="1"/>
        </p:nvSpPr>
        <p:spPr>
          <a:xfrm>
            <a:off x="0" y="0"/>
            <a:ext cx="12192000" cy="51342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DB041BC-9BA1-6743-BA91-08A2A5CEB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84567"/>
            <a:ext cx="11109960" cy="3405687"/>
          </a:xfrm>
        </p:spPr>
        <p:txBody>
          <a:bodyPr anchor="b">
            <a:normAutofit/>
          </a:bodyPr>
          <a:lstStyle>
            <a:lvl1pPr>
              <a:defRPr sz="7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C6EC26-435D-FB4B-AE54-F0F300CD3F72}"/>
              </a:ext>
            </a:extLst>
          </p:cNvPr>
          <p:cNvSpPr/>
          <p:nvPr userDrawn="1"/>
        </p:nvSpPr>
        <p:spPr>
          <a:xfrm>
            <a:off x="0" y="4473144"/>
            <a:ext cx="12192000" cy="6610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78056EA-A67C-2A44-9C39-DCC475228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828" y="4589916"/>
            <a:ext cx="11109960" cy="451641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 descr="A close up of a screen&#10;&#10;Description automatically generated">
            <a:extLst>
              <a:ext uri="{FF2B5EF4-FFF2-40B4-BE49-F238E27FC236}">
                <a16:creationId xmlns:a16="http://schemas.microsoft.com/office/drawing/2014/main" id="{71D628D8-5942-F347-AD68-E21972588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2828" y="5694414"/>
            <a:ext cx="556514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88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D89205-7348-7046-B9B0-9943CAEE01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51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398CCC0-783A-1B43-8249-2B15781285C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AE42FC-2EDE-0D40-A2B2-533B589CF121}"/>
              </a:ext>
            </a:extLst>
          </p:cNvPr>
          <p:cNvSpPr/>
          <p:nvPr userDrawn="1"/>
        </p:nvSpPr>
        <p:spPr>
          <a:xfrm>
            <a:off x="0" y="2468880"/>
            <a:ext cx="12192000" cy="19202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98EC54AB-05A1-0F42-9C31-B74BA2D937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04682" y="2911303"/>
            <a:ext cx="3782636" cy="103539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624CA9-D7ED-A543-87E6-247F0B1869A8}"/>
              </a:ext>
            </a:extLst>
          </p:cNvPr>
          <p:cNvCxnSpPr/>
          <p:nvPr userDrawn="1"/>
        </p:nvCxnSpPr>
        <p:spPr>
          <a:xfrm>
            <a:off x="0" y="2468879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E1ADDB-9EB3-3D4B-8BCC-BEDBC6A3322E}"/>
              </a:ext>
            </a:extLst>
          </p:cNvPr>
          <p:cNvCxnSpPr/>
          <p:nvPr userDrawn="1"/>
        </p:nvCxnSpPr>
        <p:spPr>
          <a:xfrm>
            <a:off x="0" y="4389118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768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398CCC0-783A-1B43-8249-2B15781285C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7CF840-B623-DE4C-8733-0C2354FF7108}"/>
              </a:ext>
            </a:extLst>
          </p:cNvPr>
          <p:cNvSpPr/>
          <p:nvPr userDrawn="1"/>
        </p:nvSpPr>
        <p:spPr>
          <a:xfrm>
            <a:off x="0" y="2468880"/>
            <a:ext cx="12192000" cy="1920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95B79745-693D-9843-811A-A0C146C29C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04682" y="2911303"/>
            <a:ext cx="3782636" cy="103539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DBFC1A-347A-264F-A88C-0699422DFB62}"/>
              </a:ext>
            </a:extLst>
          </p:cNvPr>
          <p:cNvCxnSpPr/>
          <p:nvPr userDrawn="1"/>
        </p:nvCxnSpPr>
        <p:spPr>
          <a:xfrm>
            <a:off x="0" y="2468879"/>
            <a:ext cx="12192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5F3EA1-652C-A44F-837F-3215FAB10A85}"/>
              </a:ext>
            </a:extLst>
          </p:cNvPr>
          <p:cNvCxnSpPr/>
          <p:nvPr userDrawn="1"/>
        </p:nvCxnSpPr>
        <p:spPr>
          <a:xfrm>
            <a:off x="0" y="4389118"/>
            <a:ext cx="12192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197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3073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2641600" y="6384926"/>
            <a:ext cx="2032000" cy="396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AB929B-7AEA-4446-9F9E-1BF91A6A16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9284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058FCE9-51ED-6040-8214-381A29607A8D}"/>
              </a:ext>
            </a:extLst>
          </p:cNvPr>
          <p:cNvSpPr/>
          <p:nvPr userDrawn="1"/>
        </p:nvSpPr>
        <p:spPr>
          <a:xfrm flipV="1">
            <a:off x="0" y="5134230"/>
            <a:ext cx="12192000" cy="17237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DB041BC-9BA1-6743-BA91-08A2A5CEB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84567"/>
            <a:ext cx="11109960" cy="3405687"/>
          </a:xfrm>
        </p:spPr>
        <p:txBody>
          <a:bodyPr anchor="b">
            <a:normAutofit/>
          </a:bodyPr>
          <a:lstStyle>
            <a:lvl1pPr>
              <a:defRPr sz="7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C6EC26-435D-FB4B-AE54-F0F300CD3F72}"/>
              </a:ext>
            </a:extLst>
          </p:cNvPr>
          <p:cNvSpPr/>
          <p:nvPr userDrawn="1"/>
        </p:nvSpPr>
        <p:spPr>
          <a:xfrm>
            <a:off x="0" y="4473144"/>
            <a:ext cx="12192000" cy="6610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DC9F756-3522-5B45-94A3-443E09920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828" y="4589916"/>
            <a:ext cx="11109960" cy="451641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61226B9-344E-0046-B51D-6F97E14ACE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2828" y="5676075"/>
            <a:ext cx="556514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22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D5D9C98-BC18-4048-A234-EF878927F4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884E36-9998-4F48-9794-0B674C9D7CAB}"/>
              </a:ext>
            </a:extLst>
          </p:cNvPr>
          <p:cNvSpPr/>
          <p:nvPr userDrawn="1"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66BDAE4-409B-F84C-9858-981B30BEFD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74120" y="6409944"/>
            <a:ext cx="241401" cy="30175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87231-0489-4C43-9EED-B51577A8BE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3400" y="6263640"/>
            <a:ext cx="9710350" cy="594360"/>
          </a:xfrm>
        </p:spPr>
        <p:txBody>
          <a:bodyPr/>
          <a:lstStyle/>
          <a:p>
            <a:r>
              <a:rPr lang="en-US"/>
              <a:t>The University of North Carolina at Chapel Hill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650F04E-2D4B-1C47-897F-80FBA2183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828" y="4318065"/>
            <a:ext cx="11109960" cy="1044765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4CDF0F1-CBF6-154F-94B0-2335F50B7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84567"/>
            <a:ext cx="11109960" cy="3405687"/>
          </a:xfrm>
        </p:spPr>
        <p:txBody>
          <a:bodyPr anchor="b">
            <a:normAutofit/>
          </a:bodyPr>
          <a:lstStyle>
            <a:lvl1pPr>
              <a:defRPr sz="7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3391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D5D9C98-BC18-4048-A234-EF878927F4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6BE91E-A18B-3B41-878E-7767C3F4470E}"/>
              </a:ext>
            </a:extLst>
          </p:cNvPr>
          <p:cNvSpPr/>
          <p:nvPr userDrawn="1"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6DFD19-FD08-DB46-8B39-A94C6FC02D50}"/>
              </a:ext>
            </a:extLst>
          </p:cNvPr>
          <p:cNvSpPr>
            <a:spLocks noChangeAspect="1"/>
          </p:cNvSpPr>
          <p:nvPr userDrawn="1"/>
        </p:nvSpPr>
        <p:spPr>
          <a:xfrm>
            <a:off x="11597640" y="6263640"/>
            <a:ext cx="594360" cy="594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4FEB57C-1839-FC4D-B3D1-AFB937E691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74120" y="6409944"/>
            <a:ext cx="241401" cy="30175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3071EB-4E69-C745-A672-A076C0C842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3400" y="6263640"/>
            <a:ext cx="9710350" cy="5943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 University of North Carolina at Chapel Hill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8596621-A650-3043-AA8A-F940BC92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828" y="4318065"/>
            <a:ext cx="11109960" cy="1044765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BBCB065-289B-1A47-ACA6-68A003500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84567"/>
            <a:ext cx="11109960" cy="3405687"/>
          </a:xfrm>
        </p:spPr>
        <p:txBody>
          <a:bodyPr anchor="b">
            <a:normAutofit/>
          </a:bodyPr>
          <a:lstStyle>
            <a:lvl1pPr>
              <a:defRPr sz="7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152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38B82F-C264-9E43-AF7C-27C51A6F9786}"/>
              </a:ext>
            </a:extLst>
          </p:cNvPr>
          <p:cNvSpPr/>
          <p:nvPr userDrawn="1"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60E7B5-51A1-854E-924B-77B39EB9EB11}"/>
              </a:ext>
            </a:extLst>
          </p:cNvPr>
          <p:cNvSpPr>
            <a:spLocks noChangeAspect="1"/>
          </p:cNvSpPr>
          <p:nvPr userDrawn="1"/>
        </p:nvSpPr>
        <p:spPr>
          <a:xfrm>
            <a:off x="11597640" y="6263640"/>
            <a:ext cx="594360" cy="594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4A381F9-34A2-A749-A4FB-782D24CB0F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74120" y="6409944"/>
            <a:ext cx="241401" cy="30175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5D8B40-B926-3F4E-9A72-B00360EBB6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3400" y="6263640"/>
            <a:ext cx="9710350" cy="594359"/>
          </a:xfrm>
        </p:spPr>
        <p:txBody>
          <a:bodyPr/>
          <a:lstStyle/>
          <a:p>
            <a:r>
              <a:rPr lang="en-US"/>
              <a:t>The University of North Carolina at Chapel Hill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B4E504E-A256-5843-8D2B-C81917EBB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84567"/>
            <a:ext cx="11109960" cy="3405687"/>
          </a:xfrm>
        </p:spPr>
        <p:txBody>
          <a:bodyPr anchor="b">
            <a:normAutofit/>
          </a:bodyPr>
          <a:lstStyle>
            <a:lvl1pPr>
              <a:defRPr sz="7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BD5AC37-76F3-2548-9754-2B65A5FBC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828" y="4318064"/>
            <a:ext cx="11109960" cy="10447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841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825CD8-DBBF-2148-B323-1065AF232A2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5839BA-5729-0545-87A3-D344DEFDADFD}"/>
              </a:ext>
            </a:extLst>
          </p:cNvPr>
          <p:cNvSpPr/>
          <p:nvPr userDrawn="1"/>
        </p:nvSpPr>
        <p:spPr>
          <a:xfrm>
            <a:off x="0" y="2468880"/>
            <a:ext cx="1920240" cy="19202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C48B01-A602-504C-AFA9-663E820C8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040" y="2468879"/>
            <a:ext cx="9164320" cy="1920239"/>
          </a:xfrm>
        </p:spPr>
        <p:txBody>
          <a:bodyPr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E5166E3-C1E6-154C-A73C-3D3B85BCFD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7784" y="2926080"/>
            <a:ext cx="804672" cy="100584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B380A6-BFFD-AE42-BB75-85EC5ABD7DCB}"/>
              </a:ext>
            </a:extLst>
          </p:cNvPr>
          <p:cNvCxnSpPr/>
          <p:nvPr userDrawn="1"/>
        </p:nvCxnSpPr>
        <p:spPr>
          <a:xfrm>
            <a:off x="0" y="2468879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9155E4-CBC6-5B4E-B679-BC0C187AD038}"/>
              </a:ext>
            </a:extLst>
          </p:cNvPr>
          <p:cNvCxnSpPr/>
          <p:nvPr userDrawn="1"/>
        </p:nvCxnSpPr>
        <p:spPr>
          <a:xfrm>
            <a:off x="0" y="4389118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410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825CD8-DBBF-2148-B323-1065AF232A2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9E3CD6-DC5E-C547-ABF5-928B9728D147}"/>
              </a:ext>
            </a:extLst>
          </p:cNvPr>
          <p:cNvSpPr/>
          <p:nvPr userDrawn="1"/>
        </p:nvSpPr>
        <p:spPr>
          <a:xfrm>
            <a:off x="0" y="2468880"/>
            <a:ext cx="1920240" cy="192024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725B03E-2680-7842-BA97-F0D5777F91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7784" y="2926080"/>
            <a:ext cx="804672" cy="100584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FA2453-3226-BD46-9BB1-FFC778D6ECE6}"/>
              </a:ext>
            </a:extLst>
          </p:cNvPr>
          <p:cNvCxnSpPr/>
          <p:nvPr userDrawn="1"/>
        </p:nvCxnSpPr>
        <p:spPr>
          <a:xfrm>
            <a:off x="0" y="2468879"/>
            <a:ext cx="12192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504969-9933-E944-876D-56EF2F272AAF}"/>
              </a:ext>
            </a:extLst>
          </p:cNvPr>
          <p:cNvCxnSpPr/>
          <p:nvPr userDrawn="1"/>
        </p:nvCxnSpPr>
        <p:spPr>
          <a:xfrm>
            <a:off x="0" y="4389118"/>
            <a:ext cx="12192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6110595B-2CD3-3F40-984E-FD4B417E2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040" y="2468879"/>
            <a:ext cx="9164320" cy="1920239"/>
          </a:xfrm>
        </p:spPr>
        <p:txBody>
          <a:bodyPr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361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D5D9C98-BC18-4048-A234-EF878927F4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64AF4FB-58A6-1740-9FA4-430A5E6CD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580768"/>
            <a:ext cx="11109960" cy="56964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88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CAC6FA-6061-F24A-9364-9A6CBB296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1"/>
            <a:ext cx="11094720" cy="1235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6CEBA-366B-A54E-A7F9-0BF371759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0" y="1752600"/>
            <a:ext cx="11094720" cy="4008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2361A-DB82-1248-A7E0-58F6F74AA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400" y="6309360"/>
            <a:ext cx="9710350" cy="54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The University of North Carolina at Chapel Hill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815B61E-38A3-7B4B-BDDD-C803DD6D6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3360" y="6309359"/>
            <a:ext cx="548640" cy="54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2B44EC3A-43D0-084F-B3EE-38BB7F52C1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03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74" r:id="rId3"/>
    <p:sldLayoutId id="2147483665" r:id="rId4"/>
    <p:sldLayoutId id="2147483662" r:id="rId5"/>
    <p:sldLayoutId id="2147483660" r:id="rId6"/>
    <p:sldLayoutId id="2147483675" r:id="rId7"/>
    <p:sldLayoutId id="2147483676" r:id="rId8"/>
    <p:sldLayoutId id="2147483661" r:id="rId9"/>
    <p:sldLayoutId id="2147483666" r:id="rId10"/>
    <p:sldLayoutId id="2147483667" r:id="rId11"/>
    <p:sldLayoutId id="2147483669" r:id="rId12"/>
    <p:sldLayoutId id="2147483670" r:id="rId13"/>
    <p:sldLayoutId id="2147483650" r:id="rId14"/>
    <p:sldLayoutId id="2147483652" r:id="rId15"/>
    <p:sldLayoutId id="2147483668" r:id="rId16"/>
    <p:sldLayoutId id="2147483671" r:id="rId17"/>
    <p:sldLayoutId id="2147483654" r:id="rId18"/>
    <p:sldLayoutId id="2147483655" r:id="rId19"/>
    <p:sldLayoutId id="2147483664" r:id="rId20"/>
    <p:sldLayoutId id="2147483672" r:id="rId21"/>
    <p:sldLayoutId id="2147483673" r:id="rId22"/>
    <p:sldLayoutId id="2147483677" r:id="rId23"/>
    <p:sldLayoutId id="2147483681" r:id="rId2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04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jennifer_tang@med.unc.edu" TargetMode="External"/><Relationship Id="rId2" Type="http://schemas.openxmlformats.org/officeDocument/2006/relationships/hyperlink" Target="mailto:rachel_peragallo@med.unc.edu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mailto:cindy@sistascaring4sistas.org" TargetMode="External"/><Relationship Id="rId4" Type="http://schemas.openxmlformats.org/officeDocument/2006/relationships/hyperlink" Target="mailto:angela@mommasvillage.or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398299" y="0"/>
            <a:ext cx="4793700" cy="847845"/>
          </a:xfrm>
          <a:prstGeom prst="rect">
            <a:avLst/>
          </a:prstGeom>
          <a:solidFill>
            <a:srgbClr val="FF000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8260" y="0"/>
            <a:ext cx="7205373" cy="288214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16232" y="3359501"/>
            <a:ext cx="5964009" cy="441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8"/>
              </a:lnSpc>
            </a:pPr>
            <a:r>
              <a:rPr lang="en-US" sz="3392" dirty="0">
                <a:solidFill>
                  <a:srgbClr val="368E57"/>
                </a:solidFill>
                <a:latin typeface="RoxboroughCF Bold"/>
              </a:rPr>
              <a:t>FHLI Doula Roundtable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16232" y="4648200"/>
            <a:ext cx="6885662" cy="615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66"/>
              </a:lnSpc>
            </a:pPr>
            <a:r>
              <a:rPr lang="en-US" sz="1600" spc="191" dirty="0">
                <a:solidFill>
                  <a:srgbClr val="4D4A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Rachel </a:t>
            </a:r>
            <a:r>
              <a:rPr lang="en-US" sz="1600" spc="191" dirty="0" err="1">
                <a:solidFill>
                  <a:srgbClr val="4D4A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Peragallo</a:t>
            </a:r>
            <a:r>
              <a:rPr lang="en-US" sz="1600" spc="191" dirty="0">
                <a:solidFill>
                  <a:srgbClr val="4D4A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Urrutia, ACURE4Moms Co-Principal Investigator</a:t>
            </a:r>
          </a:p>
          <a:p>
            <a:pPr>
              <a:lnSpc>
                <a:spcPts val="2466"/>
              </a:lnSpc>
            </a:pPr>
            <a:r>
              <a:rPr lang="en-US" sz="1600" spc="191" dirty="0">
                <a:solidFill>
                  <a:srgbClr val="4D4A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December 13, 2022</a:t>
            </a:r>
          </a:p>
        </p:txBody>
      </p:sp>
      <p:sp>
        <p:nvSpPr>
          <p:cNvPr id="6" name="AutoShape 6"/>
          <p:cNvSpPr/>
          <p:nvPr/>
        </p:nvSpPr>
        <p:spPr>
          <a:xfrm>
            <a:off x="0" y="5828563"/>
            <a:ext cx="7401893" cy="181593"/>
          </a:xfrm>
          <a:prstGeom prst="rect">
            <a:avLst/>
          </a:prstGeom>
          <a:solidFill>
            <a:srgbClr val="208244"/>
          </a:solidFill>
        </p:spPr>
      </p:sp>
      <p:sp>
        <p:nvSpPr>
          <p:cNvPr id="7" name="TextBox 7"/>
          <p:cNvSpPr txBox="1"/>
          <p:nvPr/>
        </p:nvSpPr>
        <p:spPr>
          <a:xfrm>
            <a:off x="516232" y="6277846"/>
            <a:ext cx="6741625" cy="293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96"/>
              </a:lnSpc>
            </a:pPr>
            <a:r>
              <a:rPr lang="en-US" sz="1843" spc="258">
                <a:solidFill>
                  <a:srgbClr val="4D4A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MOMBABY.ORG/</a:t>
            </a:r>
            <a:r>
              <a:rPr lang="en-US" sz="1843" spc="258">
                <a:solidFill>
                  <a:srgbClr val="20824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ACURE</a:t>
            </a:r>
            <a:r>
              <a:rPr lang="en-US" sz="1843" spc="258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r>
              <a:rPr lang="en-US" sz="1843" spc="258">
                <a:solidFill>
                  <a:srgbClr val="20824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MOMS</a:t>
            </a:r>
          </a:p>
        </p:txBody>
      </p:sp>
      <p:pic>
        <p:nvPicPr>
          <p:cNvPr id="9" name="Picture 8" descr="A person holding a baby&#10;&#10;Description automatically generated with medium confidence">
            <a:extLst>
              <a:ext uri="{FF2B5EF4-FFF2-40B4-BE49-F238E27FC236}">
                <a16:creationId xmlns:a16="http://schemas.microsoft.com/office/drawing/2014/main" id="{F2ECD900-5833-4C66-8A94-1FB23DE1C3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299" y="807441"/>
            <a:ext cx="4793701" cy="60505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364E88-69E0-8B4B-9E6B-FDE4B3E57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Rachel Peragallo Urrutia: </a:t>
            </a:r>
            <a:r>
              <a:rPr lang="en-US" dirty="0">
                <a:hlinkClick r:id="rId2"/>
              </a:rPr>
              <a:t>rachel_peragallo@med.unc.edu</a:t>
            </a:r>
            <a:r>
              <a:rPr lang="en-US" dirty="0"/>
              <a:t> </a:t>
            </a:r>
          </a:p>
          <a:p>
            <a:r>
              <a:rPr lang="en-US" dirty="0"/>
              <a:t>Jennifer Tang: </a:t>
            </a:r>
            <a:r>
              <a:rPr lang="en-US" dirty="0">
                <a:hlinkClick r:id="rId3"/>
              </a:rPr>
              <a:t>jennifer_tang@med.unc.edu</a:t>
            </a:r>
            <a:endParaRPr lang="en-US" dirty="0"/>
          </a:p>
          <a:p>
            <a:r>
              <a:rPr lang="en-US" dirty="0"/>
              <a:t>Angela Malloy: </a:t>
            </a:r>
            <a:r>
              <a:rPr lang="en-US" dirty="0">
                <a:hlinkClick r:id="rId4"/>
              </a:rPr>
              <a:t>angela@mommasvillage.org</a:t>
            </a:r>
            <a:r>
              <a:rPr lang="en-US" dirty="0"/>
              <a:t> </a:t>
            </a:r>
          </a:p>
          <a:p>
            <a:r>
              <a:rPr lang="en-US" dirty="0"/>
              <a:t>Cindy McMillan: </a:t>
            </a:r>
            <a:r>
              <a:rPr lang="en-US" dirty="0">
                <a:hlinkClick r:id="rId5"/>
              </a:rPr>
              <a:t>cindy@sistascaring4sistas.org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040CD0-9497-8742-B67F-A0EDE365C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Questions?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E77503-AD5E-2144-BE47-7E241634E9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University of North Carolina at Chapel Hill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110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046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0BACC-9CBD-784D-8CB5-C921895FC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2" y="1752608"/>
            <a:ext cx="11094719" cy="355681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Community-Based Doula support</a:t>
            </a:r>
          </a:p>
          <a:p>
            <a:r>
              <a:rPr lang="en-US" sz="2400" dirty="0"/>
              <a:t>ACCURE* study: </a:t>
            </a:r>
          </a:p>
          <a:p>
            <a:pPr lvl="1"/>
            <a:r>
              <a:rPr lang="en-US" sz="2133" dirty="0"/>
              <a:t>Developed by the Greensboro Health Disparities Collaborative (GHDC) with UNC, Cone Health, and University of Pittsburgh Medical Center (UPMC)</a:t>
            </a:r>
          </a:p>
          <a:p>
            <a:pPr lvl="1"/>
            <a:r>
              <a:rPr lang="en-US" sz="2133" dirty="0"/>
              <a:t>Eliminated lung &amp; breast cancer disparities between Black and White patients at Cone Health &amp; UPMC Cancer Centers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686013-5F8D-D54F-9ECA-9E02F83088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University of North Carolina at Chapel Hill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2222" y="5812129"/>
            <a:ext cx="7680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*ACCURE=Accountability for Cancer Care through Undoing Racism and Equity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5C4932-DF23-4E73-9D45-895C745355BA}"/>
              </a:ext>
            </a:extLst>
          </p:cNvPr>
          <p:cNvSpPr txBox="1"/>
          <p:nvPr/>
        </p:nvSpPr>
        <p:spPr>
          <a:xfrm>
            <a:off x="620111" y="493584"/>
            <a:ext cx="11284607" cy="441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8"/>
              </a:lnSpc>
            </a:pPr>
            <a:r>
              <a:rPr lang="en-US" sz="3392" dirty="0">
                <a:solidFill>
                  <a:srgbClr val="368E57"/>
                </a:solidFill>
                <a:latin typeface="RoxboroughCF Bold"/>
              </a:rPr>
              <a:t>How to decrease maternal health disparities? </a:t>
            </a:r>
          </a:p>
        </p:txBody>
      </p:sp>
    </p:spTree>
    <p:extLst>
      <p:ext uri="{BB962C8B-B14F-4D97-AF65-F5344CB8AC3E}">
        <p14:creationId xmlns:p14="http://schemas.microsoft.com/office/powerpoint/2010/main" val="270723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C55131-F466-7611-2EA4-27A6047C76B0}"/>
              </a:ext>
            </a:extLst>
          </p:cNvPr>
          <p:cNvGrpSpPr/>
          <p:nvPr/>
        </p:nvGrpSpPr>
        <p:grpSpPr>
          <a:xfrm>
            <a:off x="353068" y="33489"/>
            <a:ext cx="11722961" cy="6727686"/>
            <a:chOff x="340744" y="-67849"/>
            <a:chExt cx="11722960" cy="6727683"/>
          </a:xfrm>
        </p:grpSpPr>
        <p:sp>
          <p:nvSpPr>
            <p:cNvPr id="3" name="Flowchart: Terminator 2">
              <a:extLst>
                <a:ext uri="{FF2B5EF4-FFF2-40B4-BE49-F238E27FC236}">
                  <a16:creationId xmlns:a16="http://schemas.microsoft.com/office/drawing/2014/main" id="{E521900F-2BC4-95BA-0977-642A77E0B9E3}"/>
                </a:ext>
              </a:extLst>
            </p:cNvPr>
            <p:cNvSpPr/>
            <p:nvPr/>
          </p:nvSpPr>
          <p:spPr>
            <a:xfrm>
              <a:off x="4315996" y="4538672"/>
              <a:ext cx="2516318" cy="2121162"/>
            </a:xfrm>
            <a:prstGeom prst="flowChartTermina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Study Core Teams</a:t>
              </a:r>
            </a:p>
            <a:p>
              <a:pPr algn="ctr" fontAlgn="base"/>
              <a:r>
                <a:rPr lang="en-US" sz="1400" dirty="0">
                  <a:solidFill>
                    <a:srgbClr val="000000"/>
                  </a:solidFill>
                </a:rPr>
                <a:t>Project Management</a:t>
              </a:r>
              <a:endParaRPr lang="en-US" sz="1400" dirty="0">
                <a:solidFill>
                  <a:srgbClr val="201F1E"/>
                </a:solidFill>
              </a:endParaRPr>
            </a:p>
            <a:p>
              <a:pPr algn="ctr" fontAlgn="base"/>
              <a:r>
                <a:rPr lang="en-US" sz="1400" dirty="0">
                  <a:solidFill>
                    <a:srgbClr val="000000"/>
                  </a:solidFill>
                </a:rPr>
                <a:t>Practice Engagement</a:t>
              </a:r>
              <a:endParaRPr lang="en-US" sz="1400" dirty="0">
                <a:solidFill>
                  <a:srgbClr val="201F1E"/>
                </a:solidFill>
              </a:endParaRPr>
            </a:p>
            <a:p>
              <a:pPr algn="ctr" fontAlgn="base"/>
              <a:r>
                <a:rPr lang="en-US" sz="1400" dirty="0">
                  <a:solidFill>
                    <a:srgbClr val="000000"/>
                  </a:solidFill>
                </a:rPr>
                <a:t>Data Interventions</a:t>
              </a:r>
              <a:endParaRPr lang="en-US" sz="1400" dirty="0">
                <a:solidFill>
                  <a:srgbClr val="201F1E"/>
                </a:solidFill>
              </a:endParaRPr>
            </a:p>
            <a:p>
              <a:pPr algn="ctr" fontAlgn="base"/>
              <a:r>
                <a:rPr lang="en-US" sz="1400" dirty="0">
                  <a:solidFill>
                    <a:srgbClr val="000000"/>
                  </a:solidFill>
                </a:rPr>
                <a:t>Doula Interventions</a:t>
              </a:r>
              <a:endParaRPr lang="en-US" sz="1400" dirty="0">
                <a:solidFill>
                  <a:srgbClr val="201F1E"/>
                </a:solidFill>
              </a:endParaRPr>
            </a:p>
            <a:p>
              <a:pPr algn="ctr" fontAlgn="base"/>
              <a:r>
                <a:rPr lang="en-US" sz="1400" dirty="0">
                  <a:solidFill>
                    <a:srgbClr val="000000"/>
                  </a:solidFill>
                </a:rPr>
                <a:t>Racial Equity Training</a:t>
              </a:r>
              <a:endParaRPr lang="en-US" sz="1400" dirty="0">
                <a:solidFill>
                  <a:srgbClr val="201F1E"/>
                </a:solidFill>
              </a:endParaRPr>
            </a:p>
            <a:p>
              <a:pPr algn="ctr" fontAlgn="base"/>
              <a:r>
                <a:rPr lang="en-US" sz="1400" dirty="0">
                  <a:solidFill>
                    <a:srgbClr val="000000"/>
                  </a:solidFill>
                </a:rPr>
                <a:t>Implementation Research</a:t>
              </a:r>
              <a:endParaRPr lang="en-US" sz="1400" dirty="0">
                <a:solidFill>
                  <a:srgbClr val="201F1E"/>
                </a:solidFill>
              </a:endParaRPr>
            </a:p>
            <a:p>
              <a:pPr algn="ctr" fontAlgn="base"/>
              <a:r>
                <a:rPr lang="en-US" sz="1400" dirty="0">
                  <a:solidFill>
                    <a:srgbClr val="000000"/>
                  </a:solidFill>
                </a:rPr>
                <a:t>Longitudinal Patient Surveys</a:t>
              </a:r>
              <a:endParaRPr lang="en-US" sz="1400" dirty="0">
                <a:solidFill>
                  <a:srgbClr val="201F1E"/>
                </a:solidFill>
              </a:endParaRPr>
            </a:p>
            <a:p>
              <a:pPr algn="ctr" fontAlgn="base"/>
              <a:r>
                <a:rPr lang="en-US" sz="1400" dirty="0">
                  <a:solidFill>
                    <a:srgbClr val="000000"/>
                  </a:solidFill>
                </a:rPr>
                <a:t>Dissemination</a:t>
              </a:r>
              <a:endParaRPr lang="en-US" sz="1400" dirty="0">
                <a:solidFill>
                  <a:srgbClr val="201F1E"/>
                </a:solidFill>
              </a:endParaRPr>
            </a:p>
          </p:txBody>
        </p:sp>
        <p:sp>
          <p:nvSpPr>
            <p:cNvPr id="4" name="Flowchart: Alternate Process 3">
              <a:extLst>
                <a:ext uri="{FF2B5EF4-FFF2-40B4-BE49-F238E27FC236}">
                  <a16:creationId xmlns:a16="http://schemas.microsoft.com/office/drawing/2014/main" id="{4A0FBDF9-DE46-98EE-B113-A6E14DE5FCA9}"/>
                </a:ext>
              </a:extLst>
            </p:cNvPr>
            <p:cNvSpPr/>
            <p:nvPr/>
          </p:nvSpPr>
          <p:spPr>
            <a:xfrm>
              <a:off x="6835523" y="-67849"/>
              <a:ext cx="5228181" cy="5821079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rtlCol="0" anchor="t"/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</a:rPr>
                <a:t>Research Team </a:t>
              </a:r>
            </a:p>
          </p:txBody>
        </p:sp>
        <p:sp>
          <p:nvSpPr>
            <p:cNvPr id="5" name="Flowchart: Alternate Process 4">
              <a:extLst>
                <a:ext uri="{FF2B5EF4-FFF2-40B4-BE49-F238E27FC236}">
                  <a16:creationId xmlns:a16="http://schemas.microsoft.com/office/drawing/2014/main" id="{8BD8F38D-432F-CAD5-A938-08ABE2AE2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44" y="-4515"/>
              <a:ext cx="4001630" cy="5584613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vert="horz" wrap="square" lIns="5080" tIns="5080" rIns="5080" bIns="5080" anchor="t" anchorCtr="0" upright="1">
              <a:no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  <a:ea typeface="Cambria" panose="02040503050406030204" pitchFamily="18" charset="0"/>
                  <a:cs typeface="Calibri" panose="020F0502020204030204" pitchFamily="34" charset="0"/>
                </a:rPr>
                <a:t>Stakeholder Advisory Accountability Board Leading with Equity (STABLE)</a:t>
              </a:r>
            </a:p>
            <a:p>
              <a:pPr algn="ctr"/>
              <a:r>
                <a:rPr lang="en-US" sz="1400" b="1" dirty="0">
                  <a:solidFill>
                    <a:srgbClr val="208245"/>
                  </a:solidFill>
                  <a:ea typeface="Cambria" panose="02040503050406030204" pitchFamily="18" charset="0"/>
                  <a:cs typeface="Calibri" panose="020F0502020204030204" pitchFamily="34" charset="0"/>
                </a:rPr>
                <a:t>(Oversight of Study Design &amp; Dissemination)</a:t>
              </a:r>
            </a:p>
            <a:p>
              <a:pPr algn="ctr">
                <a:lnSpc>
                  <a:spcPct val="150000"/>
                </a:lnSpc>
              </a:pPr>
              <a:r>
                <a:rPr lang="en-US" sz="1200" b="1" dirty="0">
                  <a:solidFill>
                    <a:srgbClr val="000000"/>
                  </a:solidFill>
                  <a:ea typeface="Cambria" panose="02040503050406030204" pitchFamily="18" charset="0"/>
                  <a:cs typeface="Times New Roman" panose="02020603050405020304" pitchFamily="18" charset="0"/>
                </a:rPr>
                <a:t>Christina Yongue (Co-Chair)</a:t>
              </a:r>
            </a:p>
            <a:p>
              <a:pPr algn="ctr"/>
              <a:r>
                <a:rPr lang="en-US" sz="1200" b="1" dirty="0">
                  <a:solidFill>
                    <a:srgbClr val="000000"/>
                  </a:solidFill>
                  <a:ea typeface="Cambria" panose="02040503050406030204" pitchFamily="18" charset="0"/>
                  <a:cs typeface="Times New Roman" panose="02020603050405020304" pitchFamily="18" charset="0"/>
                </a:rPr>
                <a:t>Brittany Curry (Co-Chair)</a:t>
              </a:r>
              <a:br>
                <a:rPr lang="en-US" sz="1200" dirty="0">
                  <a:solidFill>
                    <a:srgbClr val="000000"/>
                  </a:solidFill>
                  <a:ea typeface="Cambria" panose="02040503050406030204" pitchFamily="18" charset="0"/>
                  <a:cs typeface="Times New Roman" panose="02020603050405020304" pitchFamily="18" charset="0"/>
                </a:rPr>
              </a:br>
              <a:endParaRPr lang="en-US" sz="1200" dirty="0">
                <a:solidFill>
                  <a:srgbClr val="000000"/>
                </a:solidFill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Flowchart: Alternate Process 5">
              <a:extLst>
                <a:ext uri="{FF2B5EF4-FFF2-40B4-BE49-F238E27FC236}">
                  <a16:creationId xmlns:a16="http://schemas.microsoft.com/office/drawing/2014/main" id="{7AC6B883-6F79-B081-F30F-AFE950A2D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557" y="604991"/>
              <a:ext cx="2965938" cy="2372485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vert="horz" wrap="square" lIns="5080" tIns="5080" rIns="5080" bIns="5080" anchor="ctr" anchorCtr="0" upright="1">
              <a:no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  <a:ea typeface="Cambria" panose="02040503050406030204" pitchFamily="18" charset="0"/>
                  <a:cs typeface="Times New Roman" panose="02020603050405020304" pitchFamily="18" charset="0"/>
                </a:rPr>
                <a:t>University of North Carolina (UNC) </a:t>
              </a:r>
            </a:p>
            <a:p>
              <a:pPr algn="ctr"/>
              <a:r>
                <a:rPr lang="en-US" sz="1200" b="1" dirty="0">
                  <a:solidFill>
                    <a:srgbClr val="FF0000"/>
                  </a:solidFill>
                  <a:ea typeface="Cambria" panose="02040503050406030204" pitchFamily="18" charset="0"/>
                  <a:cs typeface="Times New Roman" panose="02020603050405020304" pitchFamily="18" charset="0"/>
                </a:rPr>
                <a:t>at Chapel Hill </a:t>
              </a:r>
              <a:br>
                <a:rPr lang="en-US" sz="1200" b="1" dirty="0">
                  <a:solidFill>
                    <a:srgbClr val="208245"/>
                  </a:solidFill>
                  <a:ea typeface="Cambria" panose="02040503050406030204" pitchFamily="18" charset="0"/>
                  <a:cs typeface="Times New Roman" panose="02020603050405020304" pitchFamily="18" charset="0"/>
                </a:rPr>
              </a:br>
              <a:r>
                <a:rPr lang="en-US" sz="1200" b="1" dirty="0">
                  <a:solidFill>
                    <a:srgbClr val="208245"/>
                  </a:solidFill>
                  <a:ea typeface="Cambria" panose="02040503050406030204" pitchFamily="18" charset="0"/>
                  <a:cs typeface="Times New Roman" panose="02020603050405020304" pitchFamily="18" charset="0"/>
                </a:rPr>
                <a:t>(Primary Study Oversight)</a:t>
              </a:r>
              <a:br>
                <a:rPr lang="en-US" sz="1200" dirty="0">
                  <a:solidFill>
                    <a:srgbClr val="000000"/>
                  </a:solidFill>
                  <a:ea typeface="Cambria" panose="02040503050406030204" pitchFamily="18" charset="0"/>
                  <a:cs typeface="Times New Roman" panose="02020603050405020304" pitchFamily="18" charset="0"/>
                </a:rPr>
              </a:br>
              <a:r>
                <a:rPr lang="en-US" sz="1200" dirty="0">
                  <a:solidFill>
                    <a:srgbClr val="000000"/>
                  </a:solidFill>
                  <a:ea typeface="Cambria" panose="02040503050406030204" pitchFamily="18" charset="0"/>
                  <a:cs typeface="Times New Roman" panose="02020603050405020304" pitchFamily="18" charset="0"/>
                </a:rPr>
                <a:t>Jennifer Tang (Co-PI)</a:t>
              </a:r>
              <a:br>
                <a:rPr lang="en-US" sz="1200" dirty="0">
                  <a:solidFill>
                    <a:srgbClr val="000000"/>
                  </a:solidFill>
                  <a:ea typeface="Cambria" panose="02040503050406030204" pitchFamily="18" charset="0"/>
                  <a:cs typeface="Times New Roman" panose="02020603050405020304" pitchFamily="18" charset="0"/>
                </a:rPr>
              </a:br>
              <a:r>
                <a:rPr lang="en-US" sz="1200" dirty="0">
                  <a:solidFill>
                    <a:srgbClr val="000000"/>
                  </a:solidFill>
                  <a:ea typeface="Cambria" panose="02040503050406030204" pitchFamily="18" charset="0"/>
                  <a:cs typeface="Times New Roman" panose="02020603050405020304" pitchFamily="18" charset="0"/>
                </a:rPr>
                <a:t>Rachel Urrutia (Co-PI)</a:t>
              </a:r>
              <a:br>
                <a:rPr lang="en-US" sz="1200" dirty="0">
                  <a:solidFill>
                    <a:srgbClr val="000000"/>
                  </a:solidFill>
                  <a:ea typeface="Cambria" panose="02040503050406030204" pitchFamily="18" charset="0"/>
                  <a:cs typeface="Times New Roman" panose="02020603050405020304" pitchFamily="18" charset="0"/>
                </a:rPr>
              </a:br>
              <a:r>
                <a:rPr lang="en-US" sz="1200" dirty="0">
                  <a:solidFill>
                    <a:srgbClr val="000000"/>
                  </a:solidFill>
                  <a:ea typeface="Cambria" panose="02040503050406030204" pitchFamily="18" charset="0"/>
                  <a:cs typeface="Times New Roman" panose="02020603050405020304" pitchFamily="18" charset="0"/>
                </a:rPr>
                <a:t>Samuel Cykert (Co-I)</a:t>
              </a:r>
              <a:br>
                <a:rPr lang="en-US" sz="1200" dirty="0">
                  <a:solidFill>
                    <a:srgbClr val="000000"/>
                  </a:solidFill>
                  <a:ea typeface="Cambria" panose="02040503050406030204" pitchFamily="18" charset="0"/>
                  <a:cs typeface="Times New Roman" panose="02020603050405020304" pitchFamily="18" charset="0"/>
                </a:rPr>
              </a:br>
              <a:r>
                <a:rPr lang="en-US" sz="1200" dirty="0">
                  <a:solidFill>
                    <a:srgbClr val="000000"/>
                  </a:solidFill>
                  <a:ea typeface="Cambria" panose="02040503050406030204" pitchFamily="18" charset="0"/>
                  <a:cs typeface="Times New Roman" panose="02020603050405020304" pitchFamily="18" charset="0"/>
                </a:rPr>
                <a:t>Kate Menard (Co-I)</a:t>
              </a:r>
              <a:br>
                <a:rPr lang="en-US" sz="1200" dirty="0">
                  <a:solidFill>
                    <a:srgbClr val="000000"/>
                  </a:solidFill>
                  <a:ea typeface="Cambria" panose="02040503050406030204" pitchFamily="18" charset="0"/>
                  <a:cs typeface="Times New Roman" panose="02020603050405020304" pitchFamily="18" charset="0"/>
                </a:rPr>
              </a:br>
              <a:r>
                <a:rPr lang="en-US" sz="1200" dirty="0">
                  <a:solidFill>
                    <a:srgbClr val="000000"/>
                  </a:solidFill>
                  <a:ea typeface="Cambria" panose="02040503050406030204" pitchFamily="18" charset="0"/>
                  <a:cs typeface="Times New Roman" panose="02020603050405020304" pitchFamily="18" charset="0"/>
                </a:rPr>
                <a:t>Wanda Nicholson (Co-I)</a:t>
              </a:r>
              <a:br>
                <a:rPr lang="en-US" sz="1200" dirty="0">
                  <a:solidFill>
                    <a:srgbClr val="000000"/>
                  </a:solidFill>
                  <a:ea typeface="Cambria" panose="02040503050406030204" pitchFamily="18" charset="0"/>
                  <a:cs typeface="Times New Roman" panose="02020603050405020304" pitchFamily="18" charset="0"/>
                </a:rPr>
              </a:br>
              <a:r>
                <a:rPr lang="en-US" sz="1200" dirty="0">
                  <a:solidFill>
                    <a:srgbClr val="000000"/>
                  </a:solidFill>
                  <a:ea typeface="Cambria" panose="02040503050406030204" pitchFamily="18" charset="0"/>
                  <a:cs typeface="Times New Roman" panose="02020603050405020304" pitchFamily="18" charset="0"/>
                </a:rPr>
                <a:t>Sarah Verbiest (Co-I)</a:t>
              </a: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ea typeface="Cambria" panose="02040503050406030204" pitchFamily="18" charset="0"/>
                  <a:cs typeface="Times New Roman" panose="02020603050405020304" pitchFamily="18" charset="0"/>
                </a:rPr>
                <a:t>Marcella Boynton (Co-I)</a:t>
              </a: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ea typeface="Cambria" panose="02040503050406030204" pitchFamily="18" charset="0"/>
                  <a:cs typeface="Times New Roman" panose="02020603050405020304" pitchFamily="18" charset="0"/>
                </a:rPr>
                <a:t>Leah Gardner (Project Manager)</a:t>
              </a: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ea typeface="Cambria" panose="02040503050406030204" pitchFamily="18" charset="0"/>
                  <a:cs typeface="Times New Roman" panose="02020603050405020304" pitchFamily="18" charset="0"/>
                </a:rPr>
                <a:t>Rabab Hussain (Asst Project Manager)</a:t>
              </a:r>
            </a:p>
          </p:txBody>
        </p:sp>
        <p:sp>
          <p:nvSpPr>
            <p:cNvPr id="7" name="Flowchart: Alternate Process 6">
              <a:extLst>
                <a:ext uri="{FF2B5EF4-FFF2-40B4-BE49-F238E27FC236}">
                  <a16:creationId xmlns:a16="http://schemas.microsoft.com/office/drawing/2014/main" id="{589E4F16-1C35-D2D6-DD78-9E5B97B05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9272" y="604991"/>
              <a:ext cx="2026237" cy="136923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vert="horz" wrap="square" lIns="5080" tIns="5080" rIns="5080" bIns="5080" anchor="ctr" anchorCtr="0" upright="1">
              <a:no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  <a:ea typeface="Cambria" panose="02040503050406030204" pitchFamily="18" charset="0"/>
                  <a:cs typeface="Times New Roman" panose="02020603050405020304" pitchFamily="18" charset="0"/>
                </a:rPr>
                <a:t>Mountain Area Health Education Center (MAHEC) OB-GYN</a:t>
              </a:r>
            </a:p>
            <a:p>
              <a:pPr algn="ctr"/>
              <a:r>
                <a:rPr lang="en-US" sz="1200" b="1" dirty="0">
                  <a:solidFill>
                    <a:srgbClr val="208245"/>
                  </a:solidFill>
                  <a:ea typeface="Cambria" panose="02040503050406030204" pitchFamily="18" charset="0"/>
                  <a:cs typeface="Times New Roman" panose="02020603050405020304" pitchFamily="18" charset="0"/>
                </a:rPr>
                <a:t>(Racial Equity Training)</a:t>
              </a:r>
              <a:br>
                <a:rPr lang="en-US" sz="1200" dirty="0">
                  <a:solidFill>
                    <a:srgbClr val="000000"/>
                  </a:solidFill>
                  <a:ea typeface="Cambria" panose="02040503050406030204" pitchFamily="18" charset="0"/>
                  <a:cs typeface="Times New Roman" panose="02020603050405020304" pitchFamily="18" charset="0"/>
                </a:rPr>
              </a:br>
              <a:r>
                <a:rPr lang="en-US" sz="1200" dirty="0">
                  <a:solidFill>
                    <a:srgbClr val="000000"/>
                  </a:solidFill>
                  <a:ea typeface="Cambria" panose="02040503050406030204" pitchFamily="18" charset="0"/>
                  <a:cs typeface="Times New Roman" panose="02020603050405020304" pitchFamily="18" charset="0"/>
                </a:rPr>
                <a:t>Dolly Byrd (Co-I)</a:t>
              </a:r>
              <a:br>
                <a:rPr lang="en-US" sz="1200" dirty="0">
                  <a:solidFill>
                    <a:srgbClr val="000000"/>
                  </a:solidFill>
                  <a:ea typeface="Cambria" panose="02040503050406030204" pitchFamily="18" charset="0"/>
                  <a:cs typeface="Times New Roman" panose="02020603050405020304" pitchFamily="18" charset="0"/>
                </a:rPr>
              </a:br>
              <a:r>
                <a:rPr lang="en-US" sz="1200" dirty="0">
                  <a:solidFill>
                    <a:srgbClr val="000000"/>
                  </a:solidFill>
                  <a:ea typeface="Cambria" panose="02040503050406030204" pitchFamily="18" charset="0"/>
                  <a:cs typeface="Times New Roman" panose="02020603050405020304" pitchFamily="18" charset="0"/>
                </a:rPr>
                <a:t>Bill Gist (Co-I)</a:t>
              </a:r>
              <a:br>
                <a:rPr lang="en-US" sz="1200" dirty="0">
                  <a:solidFill>
                    <a:srgbClr val="000000"/>
                  </a:solidFill>
                  <a:ea typeface="Cambria" panose="02040503050406030204" pitchFamily="18" charset="0"/>
                  <a:cs typeface="Times New Roman" panose="02020603050405020304" pitchFamily="18" charset="0"/>
                </a:rPr>
              </a:br>
              <a:r>
                <a:rPr lang="en-US" sz="1200" dirty="0">
                  <a:solidFill>
                    <a:srgbClr val="000000"/>
                  </a:solidFill>
                  <a:ea typeface="Cambria" panose="02040503050406030204" pitchFamily="18" charset="0"/>
                  <a:cs typeface="Times New Roman" panose="02020603050405020304" pitchFamily="18" charset="0"/>
                </a:rPr>
                <a:t>Amanda Murphy (Co-I</a:t>
              </a:r>
              <a:r>
                <a:rPr lang="en-US" sz="1100" dirty="0">
                  <a:solidFill>
                    <a:srgbClr val="000000"/>
                  </a:solidFill>
                  <a:ea typeface="Cambria" panose="02040503050406030204" pitchFamily="18" charset="0"/>
                  <a:cs typeface="Times New Roman" panose="02020603050405020304" pitchFamily="18" charset="0"/>
                </a:rPr>
                <a:t>) </a:t>
              </a:r>
              <a:endParaRPr lang="en-US" sz="1100" dirty="0">
                <a:solidFill>
                  <a:srgbClr val="13284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29DD46B-557C-8314-00B4-123B15634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7013" y="2112137"/>
              <a:ext cx="2102632" cy="967680"/>
            </a:xfrm>
            <a:prstGeom prst="round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vert="horz" wrap="square" lIns="5080" tIns="5080" rIns="5080" bIns="5080" anchor="t" anchorCtr="0" upright="1">
              <a:noAutofit/>
            </a:bodyPr>
            <a:lstStyle/>
            <a:p>
              <a:pPr algn="ctr"/>
              <a:r>
                <a:rPr lang="en-US" sz="800" b="1" dirty="0">
                  <a:solidFill>
                    <a:srgbClr val="000000"/>
                  </a:solidFill>
                  <a:ea typeface="Cambria" panose="02040503050406030204" pitchFamily="18" charset="0"/>
                  <a:cs typeface="Times New Roman" panose="02020603050405020304" pitchFamily="18" charset="0"/>
                </a:rPr>
                <a:t> </a:t>
              </a:r>
              <a:r>
                <a:rPr lang="en-US" sz="1200" b="1" dirty="0" err="1">
                  <a:solidFill>
                    <a:srgbClr val="FF0000"/>
                  </a:solidFill>
                  <a:ea typeface="Cambria" panose="02040503050406030204" pitchFamily="18" charset="0"/>
                  <a:cs typeface="Times New Roman" panose="02020603050405020304" pitchFamily="18" charset="0"/>
                </a:rPr>
                <a:t>Sistas</a:t>
              </a:r>
              <a:r>
                <a:rPr lang="en-US" sz="1200" b="1" dirty="0">
                  <a:solidFill>
                    <a:srgbClr val="FF0000"/>
                  </a:solidFill>
                  <a:ea typeface="Cambria" panose="02040503050406030204" pitchFamily="18" charset="0"/>
                  <a:cs typeface="Times New Roman" panose="02020603050405020304" pitchFamily="18" charset="0"/>
                </a:rPr>
                <a:t> Caring 4 </a:t>
              </a:r>
              <a:r>
                <a:rPr lang="en-US" sz="1200" b="1" dirty="0" err="1">
                  <a:solidFill>
                    <a:srgbClr val="FF0000"/>
                  </a:solidFill>
                  <a:ea typeface="Cambria" panose="02040503050406030204" pitchFamily="18" charset="0"/>
                  <a:cs typeface="Times New Roman" panose="02020603050405020304" pitchFamily="18" charset="0"/>
                </a:rPr>
                <a:t>Sistas</a:t>
              </a:r>
              <a:r>
                <a:rPr lang="en-US" sz="1200" b="1" dirty="0">
                  <a:solidFill>
                    <a:srgbClr val="FF0000"/>
                  </a:solidFill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endParaRPr lang="en-US" sz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200" b="1" dirty="0">
                  <a:solidFill>
                    <a:srgbClr val="208245"/>
                  </a:solidFill>
                  <a:ea typeface="Cambria" panose="02040503050406030204" pitchFamily="18" charset="0"/>
                  <a:cs typeface="Times New Roman" panose="02020603050405020304" pitchFamily="18" charset="0"/>
                </a:rPr>
                <a:t>(Doula Training &amp; Oversight for Western NC)</a:t>
              </a:r>
              <a:endParaRPr lang="en-US" sz="1200" dirty="0">
                <a:solidFill>
                  <a:srgbClr val="208245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ea typeface="Cambria" panose="02040503050406030204" pitchFamily="18" charset="0"/>
                  <a:cs typeface="Times New Roman" panose="02020603050405020304" pitchFamily="18" charset="0"/>
                </a:rPr>
                <a:t>Cindy McMillan (Co-I) </a:t>
              </a: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ea typeface="Cambria" panose="02040503050406030204" pitchFamily="18" charset="0"/>
                  <a:cs typeface="Times New Roman" panose="02020603050405020304" pitchFamily="18" charset="0"/>
                </a:rPr>
                <a:t>Lisa Dix (Project Manager)</a:t>
              </a:r>
            </a:p>
          </p:txBody>
        </p:sp>
        <p:sp>
          <p:nvSpPr>
            <p:cNvPr id="9" name="Flowchart: Alternate Process 8">
              <a:extLst>
                <a:ext uri="{FF2B5EF4-FFF2-40B4-BE49-F238E27FC236}">
                  <a16:creationId xmlns:a16="http://schemas.microsoft.com/office/drawing/2014/main" id="{249BD551-85F6-9C66-64B8-0ACE7C7B2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2713" y="3193990"/>
              <a:ext cx="2646963" cy="98396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vert="horz" wrap="square" lIns="5080" tIns="5080" rIns="5080" bIns="5080" anchor="t" anchorCtr="0" upright="1">
              <a:noAutofit/>
            </a:bodyPr>
            <a:lstStyle/>
            <a:p>
              <a:pPr algn="ctr"/>
              <a:r>
                <a:rPr lang="en-US" sz="800" b="1" dirty="0">
                  <a:solidFill>
                    <a:srgbClr val="000000"/>
                  </a:solidFill>
                  <a:ea typeface="Cambria" panose="02040503050406030204" pitchFamily="18" charset="0"/>
                  <a:cs typeface="Times New Roman" panose="02020603050405020304" pitchFamily="18" charset="0"/>
                </a:rPr>
                <a:t> </a:t>
              </a:r>
              <a:r>
                <a:rPr lang="en-US" sz="1200" b="1" dirty="0">
                  <a:solidFill>
                    <a:srgbClr val="FF0000"/>
                  </a:solidFill>
                  <a:ea typeface="Cambria" panose="02040503050406030204" pitchFamily="18" charset="0"/>
                  <a:cs typeface="Times New Roman" panose="02020603050405020304" pitchFamily="18" charset="0"/>
                </a:rPr>
                <a:t>Momma’s Village--Fayetteville</a:t>
              </a:r>
              <a:br>
                <a:rPr lang="en-US" sz="1200" b="1" dirty="0">
                  <a:solidFill>
                    <a:srgbClr val="208245"/>
                  </a:solidFill>
                  <a:ea typeface="Cambria" panose="02040503050406030204" pitchFamily="18" charset="0"/>
                  <a:cs typeface="Times New Roman" panose="02020603050405020304" pitchFamily="18" charset="0"/>
                </a:rPr>
              </a:br>
              <a:r>
                <a:rPr lang="en-US" sz="1200" b="1" dirty="0">
                  <a:solidFill>
                    <a:srgbClr val="208245"/>
                  </a:solidFill>
                  <a:ea typeface="Cambria" panose="02040503050406030204" pitchFamily="18" charset="0"/>
                  <a:cs typeface="Times New Roman" panose="02020603050405020304" pitchFamily="18" charset="0"/>
                </a:rPr>
                <a:t>(Doula Training &amp; Oversight </a:t>
              </a:r>
            </a:p>
            <a:p>
              <a:pPr algn="ctr"/>
              <a:r>
                <a:rPr lang="en-US" sz="1200" b="1" dirty="0">
                  <a:solidFill>
                    <a:srgbClr val="208245"/>
                  </a:solidFill>
                  <a:ea typeface="Cambria" panose="02040503050406030204" pitchFamily="18" charset="0"/>
                  <a:cs typeface="Times New Roman" panose="02020603050405020304" pitchFamily="18" charset="0"/>
                </a:rPr>
                <a:t>for Eastern NC)</a:t>
              </a:r>
              <a:br>
                <a:rPr lang="en-US" sz="1200" dirty="0">
                  <a:solidFill>
                    <a:srgbClr val="000000"/>
                  </a:solidFill>
                  <a:ea typeface="Cambria" panose="02040503050406030204" pitchFamily="18" charset="0"/>
                  <a:cs typeface="Times New Roman" panose="02020603050405020304" pitchFamily="18" charset="0"/>
                </a:rPr>
              </a:br>
              <a:r>
                <a:rPr lang="en-US" sz="1200" dirty="0">
                  <a:solidFill>
                    <a:srgbClr val="000000"/>
                  </a:solidFill>
                  <a:ea typeface="Cambria" panose="02040503050406030204" pitchFamily="18" charset="0"/>
                  <a:cs typeface="Times New Roman" panose="02020603050405020304" pitchFamily="18" charset="0"/>
                </a:rPr>
                <a:t>Angela Malloy (Co-I) </a:t>
              </a: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ea typeface="Cambria" panose="02040503050406030204" pitchFamily="18" charset="0"/>
                  <a:cs typeface="Times New Roman" panose="02020603050405020304" pitchFamily="18" charset="0"/>
                </a:rPr>
                <a:t>Jasmine Johnson (Project Manager)</a:t>
              </a:r>
            </a:p>
          </p:txBody>
        </p:sp>
        <p:sp>
          <p:nvSpPr>
            <p:cNvPr id="10" name="Flowchart: Alternate Process 9">
              <a:extLst>
                <a:ext uri="{FF2B5EF4-FFF2-40B4-BE49-F238E27FC236}">
                  <a16:creationId xmlns:a16="http://schemas.microsoft.com/office/drawing/2014/main" id="{B0623BE2-A968-6060-FE53-EE51DDD1A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9613" y="4324261"/>
              <a:ext cx="2317350" cy="120951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vert="horz" wrap="square" lIns="5080" tIns="5080" rIns="5080" bIns="5080" anchor="t" anchorCtr="0" upright="1">
              <a:no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  <a:ea typeface="Cambria" panose="02040503050406030204" pitchFamily="18" charset="0"/>
                  <a:cs typeface="Times New Roman" panose="02020603050405020304" pitchFamily="18" charset="0"/>
                </a:rPr>
                <a:t>NC Area Health Education Centers (AHEC) Practice Support Program</a:t>
              </a:r>
              <a:br>
                <a:rPr lang="en-US" sz="1200" b="1" dirty="0">
                  <a:solidFill>
                    <a:srgbClr val="208245"/>
                  </a:solidFill>
                  <a:ea typeface="Cambria" panose="02040503050406030204" pitchFamily="18" charset="0"/>
                  <a:cs typeface="Times New Roman" panose="02020603050405020304" pitchFamily="18" charset="0"/>
                </a:rPr>
              </a:br>
              <a:r>
                <a:rPr lang="en-US" sz="1200" b="1" dirty="0">
                  <a:solidFill>
                    <a:srgbClr val="208245"/>
                  </a:solidFill>
                  <a:ea typeface="Cambria" panose="02040503050406030204" pitchFamily="18" charset="0"/>
                  <a:cs typeface="Times New Roman" panose="02020603050405020304" pitchFamily="18" charset="0"/>
                </a:rPr>
                <a:t>(Practice Facilitation)</a:t>
              </a:r>
              <a:br>
                <a:rPr lang="en-US" sz="1200" dirty="0">
                  <a:solidFill>
                    <a:srgbClr val="000000"/>
                  </a:solidFill>
                  <a:ea typeface="Cambria" panose="02040503050406030204" pitchFamily="18" charset="0"/>
                  <a:cs typeface="Times New Roman" panose="02020603050405020304" pitchFamily="18" charset="0"/>
                </a:rPr>
              </a:br>
              <a:r>
                <a:rPr lang="en-US" sz="1200" dirty="0">
                  <a:solidFill>
                    <a:srgbClr val="000000"/>
                  </a:solidFill>
                  <a:ea typeface="Cambria" panose="02040503050406030204" pitchFamily="18" charset="0"/>
                  <a:cs typeface="Times New Roman" panose="02020603050405020304" pitchFamily="18" charset="0"/>
                </a:rPr>
                <a:t>Chris Weathington </a:t>
              </a:r>
              <a:endParaRPr lang="en-US" sz="1200" dirty="0">
                <a:solidFill>
                  <a:srgbClr val="13284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ea typeface="Cambria" panose="02040503050406030204" pitchFamily="18" charset="0"/>
                  <a:cs typeface="Times New Roman" panose="02020603050405020304" pitchFamily="18" charset="0"/>
                </a:rPr>
                <a:t>(Director, Practice Support)</a:t>
              </a:r>
            </a:p>
            <a:p>
              <a:pPr algn="ctr"/>
              <a:endParaRPr lang="en-US" sz="1200" dirty="0">
                <a:solidFill>
                  <a:srgbClr val="13284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lowchart: Alternate Process 10">
              <a:extLst>
                <a:ext uri="{FF2B5EF4-FFF2-40B4-BE49-F238E27FC236}">
                  <a16:creationId xmlns:a16="http://schemas.microsoft.com/office/drawing/2014/main" id="{95E5E3BF-C5B9-2E36-EC8C-309425990C07}"/>
                </a:ext>
              </a:extLst>
            </p:cNvPr>
            <p:cNvSpPr/>
            <p:nvPr/>
          </p:nvSpPr>
          <p:spPr>
            <a:xfrm>
              <a:off x="470607" y="1657870"/>
              <a:ext cx="3769136" cy="1319605"/>
            </a:xfrm>
            <a:prstGeom prst="flowChartAlternateProcess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33" b="1" dirty="0">
                  <a:solidFill>
                    <a:srgbClr val="FF0000"/>
                  </a:solidFill>
                </a:rPr>
                <a:t>Community Advisory Members</a:t>
              </a:r>
            </a:p>
            <a:p>
              <a:pPr marL="171459" indent="-171459" algn="ctr" defTabSz="914446"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solidFill>
                    <a:srgbClr val="000000"/>
                  </a:solidFill>
                  <a:latin typeface="Calibri" panose="020F0502020204030204"/>
                  <a:ea typeface="Cambria" panose="02040503050406030204" pitchFamily="18" charset="0"/>
                  <a:cs typeface="Times New Roman" panose="02020603050405020304" pitchFamily="18" charset="0"/>
                </a:rPr>
                <a:t>Patients of color who have experienced low birth weight or severe maternal morbidity (5) </a:t>
              </a:r>
              <a:endParaRPr lang="en-US" sz="1200" dirty="0">
                <a:solidFill>
                  <a:srgbClr val="13284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171459" indent="-171459" algn="ctr" defTabSz="914446"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solidFill>
                    <a:srgbClr val="000000"/>
                  </a:solidFill>
                  <a:latin typeface="Calibri" panose="020F0502020204030204"/>
                  <a:ea typeface="Cambria" panose="02040503050406030204" pitchFamily="18" charset="0"/>
                  <a:cs typeface="Times New Roman" panose="02020603050405020304" pitchFamily="18" charset="0"/>
                </a:rPr>
                <a:t>Community-based doulas (4)</a:t>
              </a:r>
            </a:p>
            <a:p>
              <a:pPr marL="171459" indent="-171459" algn="ctr" defTabSz="914446"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solidFill>
                    <a:srgbClr val="000000"/>
                  </a:solidFill>
                  <a:latin typeface="Calibri" panose="020F0502020204030204"/>
                  <a:ea typeface="Cambria" panose="02040503050406030204" pitchFamily="18" charset="0"/>
                  <a:cs typeface="Times New Roman" panose="02020603050405020304" pitchFamily="18" charset="0"/>
                </a:rPr>
                <a:t>Greensboro Health Disparities Collaborative </a:t>
              </a:r>
            </a:p>
            <a:p>
              <a:pPr algn="ctr" defTabSz="914446">
                <a:defRPr/>
              </a:pPr>
              <a:r>
                <a:rPr lang="en-US" sz="1200" dirty="0">
                  <a:solidFill>
                    <a:srgbClr val="000000"/>
                  </a:solidFill>
                  <a:latin typeface="Calibri" panose="020F0502020204030204"/>
                  <a:ea typeface="Cambria" panose="02040503050406030204" pitchFamily="18" charset="0"/>
                  <a:cs typeface="Times New Roman" panose="02020603050405020304" pitchFamily="18" charset="0"/>
                </a:rPr>
                <a:t>(GHDC) members (3)</a:t>
              </a:r>
              <a:endParaRPr lang="en-US" sz="1200" dirty="0"/>
            </a:p>
          </p:txBody>
        </p:sp>
        <p:sp>
          <p:nvSpPr>
            <p:cNvPr id="13" name="Arrow: Left-Right 12">
              <a:extLst>
                <a:ext uri="{FF2B5EF4-FFF2-40B4-BE49-F238E27FC236}">
                  <a16:creationId xmlns:a16="http://schemas.microsoft.com/office/drawing/2014/main" id="{DEED3B7D-5262-DCF2-1AD5-C04472B55BF7}"/>
                </a:ext>
              </a:extLst>
            </p:cNvPr>
            <p:cNvSpPr/>
            <p:nvPr/>
          </p:nvSpPr>
          <p:spPr>
            <a:xfrm>
              <a:off x="4346433" y="1730967"/>
              <a:ext cx="2414571" cy="453089"/>
            </a:xfrm>
            <a:prstGeom prst="leftRightArrow">
              <a:avLst/>
            </a:prstGeom>
            <a:solidFill>
              <a:srgbClr val="20824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row: Up-Down 13">
              <a:extLst>
                <a:ext uri="{FF2B5EF4-FFF2-40B4-BE49-F238E27FC236}">
                  <a16:creationId xmlns:a16="http://schemas.microsoft.com/office/drawing/2014/main" id="{2A445AE3-C353-CEAD-7EFB-1788A1D4923A}"/>
                </a:ext>
              </a:extLst>
            </p:cNvPr>
            <p:cNvSpPr/>
            <p:nvPr/>
          </p:nvSpPr>
          <p:spPr>
            <a:xfrm>
              <a:off x="5342262" y="2085963"/>
              <a:ext cx="339974" cy="2407379"/>
            </a:xfrm>
            <a:prstGeom prst="upDownArrow">
              <a:avLst/>
            </a:prstGeom>
            <a:solidFill>
              <a:srgbClr val="20824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Connector: Elbow 14">
              <a:extLst>
                <a:ext uri="{FF2B5EF4-FFF2-40B4-BE49-F238E27FC236}">
                  <a16:creationId xmlns:a16="http://schemas.microsoft.com/office/drawing/2014/main" id="{305DA62F-28D1-8D38-B152-5808C6FD138C}"/>
                </a:ext>
              </a:extLst>
            </p:cNvPr>
            <p:cNvCxnSpPr/>
            <p:nvPr/>
          </p:nvCxnSpPr>
          <p:spPr>
            <a:xfrm>
              <a:off x="2355991" y="5683890"/>
              <a:ext cx="1990442" cy="666932"/>
            </a:xfrm>
            <a:prstGeom prst="bentConnector3">
              <a:avLst>
                <a:gd name="adj1" fmla="val -585"/>
              </a:avLst>
            </a:prstGeom>
            <a:ln w="28575">
              <a:solidFill>
                <a:srgbClr val="20824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or: Elbow 15">
              <a:extLst>
                <a:ext uri="{FF2B5EF4-FFF2-40B4-BE49-F238E27FC236}">
                  <a16:creationId xmlns:a16="http://schemas.microsoft.com/office/drawing/2014/main" id="{B7311980-DAE1-BD60-946A-E1BD438C86A3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6761005" y="5909030"/>
              <a:ext cx="1738933" cy="359597"/>
            </a:xfrm>
            <a:prstGeom prst="bentConnector3">
              <a:avLst>
                <a:gd name="adj1" fmla="val -811"/>
              </a:avLst>
            </a:prstGeom>
            <a:ln w="28575">
              <a:solidFill>
                <a:srgbClr val="20824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lowchart: Alternate Process 16">
              <a:extLst>
                <a:ext uri="{FF2B5EF4-FFF2-40B4-BE49-F238E27FC236}">
                  <a16:creationId xmlns:a16="http://schemas.microsoft.com/office/drawing/2014/main" id="{33EB4EEB-F566-A73C-3C23-F776EDFB8DD1}"/>
                </a:ext>
              </a:extLst>
            </p:cNvPr>
            <p:cNvSpPr/>
            <p:nvPr/>
          </p:nvSpPr>
          <p:spPr>
            <a:xfrm>
              <a:off x="7124805" y="4329289"/>
              <a:ext cx="2163389" cy="1311009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r>
                <a:rPr lang="en-US" sz="1200" b="1" dirty="0">
                  <a:solidFill>
                    <a:srgbClr val="FF0000"/>
                  </a:solidFill>
                  <a:latin typeface="Calibri" panose="020F0502020204030204"/>
                </a:rPr>
                <a:t>NC Health Information Exchange Authority (HIEA)</a:t>
              </a:r>
            </a:p>
            <a:p>
              <a:pPr algn="ctr" defTabSz="914446"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Calibri" panose="020F0502020204030204"/>
                </a:rPr>
                <a:t>Perinatal Equity Dashboard &amp; Maternal Warning System</a:t>
              </a:r>
            </a:p>
            <a:p>
              <a:pPr algn="ctr" defTabSz="914446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Jenell Stewart</a:t>
              </a:r>
            </a:p>
            <a:p>
              <a:pPr algn="ctr" defTabSz="914446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(Health Analytics Lead)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73860C2-DA42-E5F9-9B8A-E97ECB86E33F}"/>
                </a:ext>
              </a:extLst>
            </p:cNvPr>
            <p:cNvSpPr/>
            <p:nvPr/>
          </p:nvSpPr>
          <p:spPr>
            <a:xfrm>
              <a:off x="6975432" y="3070200"/>
              <a:ext cx="2270784" cy="11478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r>
                <a:rPr lang="en-US" sz="1200" b="1" dirty="0">
                  <a:solidFill>
                    <a:srgbClr val="FF0000"/>
                  </a:solidFill>
                </a:rPr>
                <a:t>Sheps Center for Health Services Research</a:t>
              </a:r>
            </a:p>
            <a:p>
              <a:pPr algn="ctr" defTabSz="914446">
                <a:defRPr/>
              </a:pPr>
              <a:r>
                <a:rPr lang="en-US" sz="1200" b="1" dirty="0">
                  <a:solidFill>
                    <a:srgbClr val="202124"/>
                  </a:solidFill>
                </a:rPr>
                <a:t>Data Analysis</a:t>
              </a:r>
            </a:p>
            <a:p>
              <a:pPr algn="ctr" defTabSz="914446">
                <a:spcAft>
                  <a:spcPts val="60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Brian Cass (Deputy Director, Data Management and Information Technology) </a:t>
              </a:r>
            </a:p>
          </p:txBody>
        </p:sp>
      </p:grp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1D030D4A-32F2-4BF0-EFB6-DA5DD732087C}"/>
              </a:ext>
            </a:extLst>
          </p:cNvPr>
          <p:cNvSpPr/>
          <p:nvPr/>
        </p:nvSpPr>
        <p:spPr>
          <a:xfrm>
            <a:off x="489229" y="3295330"/>
            <a:ext cx="3769137" cy="1866413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914446">
              <a:defRPr/>
            </a:pPr>
            <a:r>
              <a:rPr lang="en-US" sz="1600" b="1" dirty="0">
                <a:solidFill>
                  <a:srgbClr val="FF0000"/>
                </a:solidFill>
                <a:latin typeface="Calibri" panose="020F0502020204030204"/>
              </a:rPr>
              <a:t>Policy Advisory Members</a:t>
            </a:r>
          </a:p>
          <a:p>
            <a:pPr algn="ctr" defTabSz="914446"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/>
                <a:ea typeface="Cambria" panose="02040503050406030204" pitchFamily="18" charset="0"/>
                <a:cs typeface="Times New Roman" panose="02020603050405020304" pitchFamily="18" charset="0"/>
              </a:rPr>
              <a:t>NC Division of Public Health representatives (2)</a:t>
            </a:r>
            <a:br>
              <a:rPr lang="en-US" sz="1200" dirty="0">
                <a:solidFill>
                  <a:srgbClr val="000000"/>
                </a:solidFill>
                <a:latin typeface="Calibri" panose="020F0502020204030204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rgbClr val="000000"/>
                </a:solidFill>
                <a:latin typeface="Calibri" panose="020F0502020204030204"/>
                <a:ea typeface="Cambria" panose="02040503050406030204" pitchFamily="18" charset="0"/>
                <a:cs typeface="Times New Roman" panose="02020603050405020304" pitchFamily="18" charset="0"/>
              </a:rPr>
              <a:t>NC Medicaid representative</a:t>
            </a:r>
          </a:p>
          <a:p>
            <a:pPr algn="ctr" defTabSz="914446"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/>
                <a:ea typeface="Cambria" panose="02040503050406030204" pitchFamily="18" charset="0"/>
                <a:cs typeface="Times New Roman" panose="02020603050405020304" pitchFamily="18" charset="0"/>
              </a:rPr>
              <a:t>Payer representatives (BCBS/Anthem, United,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/>
                <a:ea typeface="Cambria" panose="02040503050406030204" pitchFamily="18" charset="0"/>
                <a:cs typeface="Times New Roman" panose="02020603050405020304" pitchFamily="18" charset="0"/>
              </a:rPr>
              <a:t>Wellcare</a:t>
            </a:r>
            <a:r>
              <a:rPr lang="en-US" sz="1200" dirty="0">
                <a:solidFill>
                  <a:srgbClr val="000000"/>
                </a:solidFill>
                <a:latin typeface="Calibri" panose="020F0502020204030204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br>
              <a:rPr lang="en-US" sz="1200" dirty="0">
                <a:solidFill>
                  <a:srgbClr val="000000"/>
                </a:solidFill>
                <a:latin typeface="Calibri" panose="020F0502020204030204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1200" dirty="0" err="1">
                <a:solidFill>
                  <a:srgbClr val="000000"/>
                </a:solidFill>
                <a:latin typeface="Calibri" panose="020F0502020204030204"/>
                <a:ea typeface="Cambria" panose="02040503050406030204" pitchFamily="18" charset="0"/>
                <a:cs typeface="Times New Roman" panose="02020603050405020304" pitchFamily="18" charset="0"/>
              </a:rPr>
              <a:t>MomsRising</a:t>
            </a:r>
            <a:r>
              <a:rPr lang="en-US" sz="1200" dirty="0">
                <a:solidFill>
                  <a:srgbClr val="000000"/>
                </a:solidFill>
                <a:latin typeface="Calibri" panose="020F0502020204030204"/>
                <a:ea typeface="Cambria" panose="02040503050406030204" pitchFamily="18" charset="0"/>
                <a:cs typeface="Times New Roman" panose="02020603050405020304" pitchFamily="18" charset="0"/>
              </a:rPr>
              <a:t> representative</a:t>
            </a:r>
            <a:endParaRPr lang="en-US" sz="1200" dirty="0">
              <a:solidFill>
                <a:srgbClr val="13284B"/>
              </a:solidFill>
              <a:latin typeface="Calibri" panose="020F0502020204030204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914446"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/>
                <a:ea typeface="Cambria" panose="02040503050406030204" pitchFamily="18" charset="0"/>
                <a:cs typeface="Times New Roman" panose="02020603050405020304" pitchFamily="18" charset="0"/>
              </a:rPr>
              <a:t>American College of Nurse-Midwives representative</a:t>
            </a:r>
            <a:endParaRPr lang="en-US" sz="1200" dirty="0">
              <a:solidFill>
                <a:srgbClr val="13284B"/>
              </a:solidFill>
              <a:latin typeface="Calibri" panose="020F0502020204030204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914446"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/>
                <a:ea typeface="Cambria" panose="02040503050406030204" pitchFamily="18" charset="0"/>
                <a:cs typeface="Times New Roman" panose="02020603050405020304" pitchFamily="18" charset="0"/>
              </a:rPr>
              <a:t>NC Obstetrical &amp; Gynecological Society representative</a:t>
            </a:r>
            <a:endParaRPr lang="en-US" sz="1200" dirty="0">
              <a:solidFill>
                <a:srgbClr val="13284B"/>
              </a:solidFill>
              <a:latin typeface="Calibri" panose="020F0502020204030204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914446"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/>
                <a:ea typeface="Cambria" panose="02040503050406030204" pitchFamily="18" charset="0"/>
                <a:cs typeface="Times New Roman" panose="02020603050405020304" pitchFamily="18" charset="0"/>
              </a:rPr>
              <a:t>NC Provider Support Network representatives (2)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800A0E9-A930-B550-1CC7-F9A308EC7713}"/>
              </a:ext>
            </a:extLst>
          </p:cNvPr>
          <p:cNvSpPr txBox="1">
            <a:spLocks/>
          </p:cNvSpPr>
          <p:nvPr/>
        </p:nvSpPr>
        <p:spPr>
          <a:xfrm>
            <a:off x="4098103" y="232604"/>
            <a:ext cx="2935879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368E57"/>
                </a:solidFill>
                <a:latin typeface="RoxboroughCF Bold"/>
              </a:rPr>
              <a:t>ACURE4Moms </a:t>
            </a:r>
          </a:p>
          <a:p>
            <a:r>
              <a:rPr lang="en-US" sz="2400" b="1" dirty="0">
                <a:solidFill>
                  <a:srgbClr val="368E57"/>
                </a:solidFill>
                <a:latin typeface="RoxboroughCF Bold"/>
              </a:rPr>
              <a:t>Study Team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04641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0BACC-9CBD-784D-8CB5-C921895FC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1" y="1744995"/>
            <a:ext cx="11887199" cy="4333561"/>
          </a:xfrm>
        </p:spPr>
        <p:txBody>
          <a:bodyPr>
            <a:normAutofit/>
          </a:bodyPr>
          <a:lstStyle/>
          <a:p>
            <a:r>
              <a:rPr lang="en-US" sz="2667" dirty="0">
                <a:solidFill>
                  <a:srgbClr val="FF0000"/>
                </a:solidFill>
              </a:rPr>
              <a:t>Four-arm cluster randomized controlled trial (RCT) of 40 practices:</a:t>
            </a:r>
          </a:p>
          <a:p>
            <a:endParaRPr lang="en-US" sz="1050" dirty="0"/>
          </a:p>
          <a:p>
            <a:pPr lvl="1"/>
            <a:r>
              <a:rPr lang="en-US" sz="2600" dirty="0"/>
              <a:t>1) Standard Care Management (</a:t>
            </a:r>
            <a:r>
              <a:rPr lang="en-US" sz="2600" b="1" dirty="0"/>
              <a:t>Control Arm</a:t>
            </a:r>
            <a:r>
              <a:rPr lang="en-US" sz="2600" dirty="0"/>
              <a:t>)</a:t>
            </a:r>
            <a:r>
              <a:rPr lang="en-US" sz="2600" dirty="0">
                <a:sym typeface="Wingdings" pitchFamily="2" charset="2"/>
              </a:rPr>
              <a:t> 10 practices</a:t>
            </a:r>
            <a:endParaRPr lang="en-US" sz="2600" dirty="0"/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2) Data Interventions-Only (</a:t>
            </a:r>
            <a:r>
              <a:rPr lang="en-US" sz="2600" b="1" dirty="0"/>
              <a:t>Data Arm</a:t>
            </a:r>
            <a:r>
              <a:rPr lang="en-US" sz="2600" dirty="0"/>
              <a:t>)</a:t>
            </a:r>
            <a:r>
              <a:rPr lang="en-US" sz="2600" dirty="0">
                <a:sym typeface="Wingdings" pitchFamily="2" charset="2"/>
              </a:rPr>
              <a:t> 10 practices</a:t>
            </a:r>
            <a:endParaRPr lang="en-US" sz="2600" dirty="0"/>
          </a:p>
          <a:p>
            <a:pPr marL="457223" lvl="1" indent="0">
              <a:buNone/>
            </a:pPr>
            <a:endParaRPr lang="en-US" sz="2600" dirty="0"/>
          </a:p>
          <a:p>
            <a:pPr lvl="1"/>
            <a:r>
              <a:rPr lang="en-US" sz="2600" dirty="0"/>
              <a:t>3) Community-Based Doula Support-Only (</a:t>
            </a:r>
            <a:r>
              <a:rPr lang="en-US" sz="2600" b="1" dirty="0"/>
              <a:t>Doula Arm</a:t>
            </a:r>
            <a:r>
              <a:rPr lang="en-US" sz="2600" dirty="0"/>
              <a:t>)</a:t>
            </a:r>
            <a:r>
              <a:rPr lang="en-US" sz="2600" dirty="0">
                <a:sym typeface="Wingdings" pitchFamily="2" charset="2"/>
              </a:rPr>
              <a:t> 10 practices</a:t>
            </a:r>
            <a:endParaRPr lang="en-US" sz="2600" dirty="0"/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4) Data Interventions + Doula Support (</a:t>
            </a:r>
            <a:r>
              <a:rPr lang="en-US" sz="2600" b="1" dirty="0" err="1"/>
              <a:t>Data+Doula</a:t>
            </a:r>
            <a:r>
              <a:rPr lang="en-US" sz="2600" b="1" dirty="0"/>
              <a:t> Arm)</a:t>
            </a:r>
            <a:r>
              <a:rPr lang="en-US" sz="2600" b="1" dirty="0">
                <a:sym typeface="Wingdings" pitchFamily="2" charset="2"/>
              </a:rPr>
              <a:t> </a:t>
            </a:r>
            <a:r>
              <a:rPr lang="en-US" sz="2600" dirty="0">
                <a:sym typeface="Wingdings" pitchFamily="2" charset="2"/>
              </a:rPr>
              <a:t>10 practices</a:t>
            </a:r>
            <a:endParaRPr lang="en-US" sz="2600" dirty="0"/>
          </a:p>
          <a:p>
            <a:endParaRPr lang="en-US" sz="2400" dirty="0"/>
          </a:p>
          <a:p>
            <a:pPr lvl="2"/>
            <a:endParaRPr lang="en-US" sz="2400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686013-5F8D-D54F-9ECA-9E02F83088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University of North Carolina at Chapel Hill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CB8F6E-8FF0-30BA-0597-159EE2A23912}"/>
              </a:ext>
            </a:extLst>
          </p:cNvPr>
          <p:cNvSpPr txBox="1">
            <a:spLocks/>
          </p:cNvSpPr>
          <p:nvPr/>
        </p:nvSpPr>
        <p:spPr>
          <a:xfrm>
            <a:off x="382649" y="206843"/>
            <a:ext cx="5486400" cy="762000"/>
          </a:xfrm>
          <a:prstGeom prst="rect">
            <a:avLst/>
          </a:prstGeom>
        </p:spPr>
        <p:txBody>
          <a:bodyPr vert="horz" lIns="60960" tIns="30480" rIns="60960" bIns="3048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933" dirty="0">
                <a:solidFill>
                  <a:srgbClr val="368E57"/>
                </a:solidFill>
                <a:latin typeface="RoxboroughCF Bold"/>
              </a:rPr>
              <a:t>ACURE4Moms Study Design</a:t>
            </a:r>
            <a:endParaRPr lang="en-US" sz="2933" dirty="0"/>
          </a:p>
        </p:txBody>
      </p:sp>
    </p:spTree>
    <p:extLst>
      <p:ext uri="{BB962C8B-B14F-4D97-AF65-F5344CB8AC3E}">
        <p14:creationId xmlns:p14="http://schemas.microsoft.com/office/powerpoint/2010/main" val="3602614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0BACC-9CBD-784D-8CB5-C921895FC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2" y="1752608"/>
            <a:ext cx="11094719" cy="4333561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Aim 1: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Compare proportion of Black women who deliver a </a:t>
            </a:r>
            <a:r>
              <a:rPr lang="en-US" b="1" dirty="0"/>
              <a:t>low birthweight</a:t>
            </a:r>
            <a:r>
              <a:rPr lang="en-US" dirty="0"/>
              <a:t> baby between Arms (</a:t>
            </a:r>
            <a:r>
              <a:rPr lang="en-US" b="1" dirty="0"/>
              <a:t>Primary Outcome).</a:t>
            </a:r>
          </a:p>
          <a:p>
            <a:endParaRPr lang="en-US" dirty="0"/>
          </a:p>
          <a:p>
            <a:r>
              <a:rPr lang="en-US" b="1" u="sng" dirty="0">
                <a:solidFill>
                  <a:srgbClr val="FF0000"/>
                </a:solidFill>
              </a:rPr>
              <a:t>Aim 2: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Compare </a:t>
            </a:r>
            <a:r>
              <a:rPr lang="en-US" b="1" dirty="0"/>
              <a:t># ED/OB triage visits and hospitalizations </a:t>
            </a:r>
            <a:r>
              <a:rPr lang="en-US" dirty="0"/>
              <a:t>during pregnancy and up to 1 year after delivery between Arms.</a:t>
            </a:r>
          </a:p>
          <a:p>
            <a:endParaRPr lang="en-US" u="sng" dirty="0"/>
          </a:p>
          <a:p>
            <a:r>
              <a:rPr lang="en-US" b="1" u="sng" dirty="0">
                <a:solidFill>
                  <a:srgbClr val="FF0000"/>
                </a:solidFill>
              </a:rPr>
              <a:t>Aim 3: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Explore trends in </a:t>
            </a:r>
            <a:r>
              <a:rPr lang="en-US" b="1" dirty="0"/>
              <a:t>self-reported racism </a:t>
            </a:r>
            <a:r>
              <a:rPr lang="en-US" dirty="0"/>
              <a:t>during pregnancy and up to 4 months after delivery between Arms through patient surveys.</a:t>
            </a:r>
          </a:p>
          <a:p>
            <a:endParaRPr lang="en-US" b="1" u="sng" dirty="0"/>
          </a:p>
          <a:p>
            <a:endParaRPr lang="en-US" sz="2600" u="sng" dirty="0"/>
          </a:p>
          <a:p>
            <a:endParaRPr lang="en-US" sz="2400" dirty="0"/>
          </a:p>
          <a:p>
            <a:pPr lvl="2"/>
            <a:endParaRPr lang="en-US" sz="2400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686013-5F8D-D54F-9ECA-9E02F83088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University of North Carolina at Chapel Hill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D5AAAEA-ADD7-85C2-FAE2-F26AC6FB5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3092"/>
            <a:ext cx="9440883" cy="762000"/>
          </a:xfrm>
        </p:spPr>
        <p:txBody>
          <a:bodyPr/>
          <a:lstStyle/>
          <a:p>
            <a:pPr algn="l"/>
            <a:r>
              <a:rPr lang="en-US" sz="2933" dirty="0">
                <a:solidFill>
                  <a:srgbClr val="368E57"/>
                </a:solidFill>
                <a:latin typeface="RoxboroughCF Bold"/>
              </a:rPr>
              <a:t>ACURE4Moms Study Aims &amp;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723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D70891-C7CC-054E-9D59-33EE72651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C5ED8F-C58D-2942-9F05-9C502D96C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ACURE4Moms Sites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F370BE-80C3-3545-93E0-F181E7EFBD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University of North Carolina at Chapel Hill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5577C0-DB86-F14D-8A17-A229DBD702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8" y="1621443"/>
            <a:ext cx="11625382" cy="446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2869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0BACC-9CBD-784D-8CB5-C921895FC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2" y="1752608"/>
            <a:ext cx="11094719" cy="4333561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Members of the community they are serving (within 30 min drive to hospital)</a:t>
            </a:r>
          </a:p>
          <a:p>
            <a:pPr lvl="1"/>
            <a:r>
              <a:rPr lang="en-US" dirty="0"/>
              <a:t>Not employed by a health system or public health agency</a:t>
            </a:r>
          </a:p>
          <a:p>
            <a:pPr lvl="1"/>
            <a:r>
              <a:rPr lang="en-US" dirty="0"/>
              <a:t>No requirements or exclusions based on certification</a:t>
            </a:r>
          </a:p>
          <a:p>
            <a:pPr lvl="1"/>
            <a:r>
              <a:rPr lang="en-US" dirty="0"/>
              <a:t>Members of a collective for recruitment, training, support, payments and supervision</a:t>
            </a:r>
          </a:p>
          <a:p>
            <a:pPr lvl="2"/>
            <a:r>
              <a:rPr lang="en-US" dirty="0"/>
              <a:t>Momma’s Village Fayetteville</a:t>
            </a:r>
          </a:p>
          <a:p>
            <a:pPr lvl="2"/>
            <a:r>
              <a:rPr lang="en-US" dirty="0"/>
              <a:t>SistasCaring4Sistas</a:t>
            </a:r>
          </a:p>
          <a:p>
            <a:pPr lvl="1"/>
            <a:r>
              <a:rPr lang="en-US" dirty="0"/>
              <a:t>40 hours of training (past or current)</a:t>
            </a:r>
          </a:p>
          <a:p>
            <a:pPr lvl="2"/>
            <a:r>
              <a:rPr lang="en-US" dirty="0"/>
              <a:t>Birth support, Lactation support, Postpartum support, PMADs Support, Afrocentric birth and postpartum practices, Communications and more</a:t>
            </a:r>
            <a:endParaRPr lang="en-US" sz="2600" u="sng" dirty="0"/>
          </a:p>
          <a:p>
            <a:endParaRPr lang="en-US" sz="2400" dirty="0"/>
          </a:p>
          <a:p>
            <a:pPr lvl="2"/>
            <a:endParaRPr lang="en-US" sz="2400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686013-5F8D-D54F-9ECA-9E02F83088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University of North Carolina at Chapel Hill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D5AAAEA-ADD7-85C2-FAE2-F26AC6FB5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3092"/>
            <a:ext cx="9440883" cy="762000"/>
          </a:xfrm>
        </p:spPr>
        <p:txBody>
          <a:bodyPr/>
          <a:lstStyle/>
          <a:p>
            <a:pPr algn="l"/>
            <a:r>
              <a:rPr lang="en-US" sz="2933" dirty="0">
                <a:solidFill>
                  <a:srgbClr val="368E57"/>
                </a:solidFill>
                <a:latin typeface="RoxboroughCF Bold"/>
              </a:rPr>
              <a:t>CBDs in ACURE4Moms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561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0BACC-9CBD-784D-8CB5-C921895FC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2" y="1752608"/>
            <a:ext cx="11094719" cy="4333561"/>
          </a:xfrm>
        </p:spPr>
        <p:txBody>
          <a:bodyPr>
            <a:normAutofit/>
          </a:bodyPr>
          <a:lstStyle/>
          <a:p>
            <a:r>
              <a:rPr lang="en-US" dirty="0"/>
              <a:t>Partnership and support from local Doulas in supporting patients at risk for LBW:</a:t>
            </a:r>
          </a:p>
          <a:p>
            <a:pPr lvl="1"/>
            <a:r>
              <a:rPr lang="en-US" dirty="0"/>
              <a:t>Points system for prioritizing patients for doulas based on LBW risk factors</a:t>
            </a:r>
          </a:p>
          <a:p>
            <a:r>
              <a:rPr lang="en-US" dirty="0"/>
              <a:t>Participate in shared patient care with Doulas:</a:t>
            </a:r>
          </a:p>
          <a:p>
            <a:pPr lvl="1"/>
            <a:r>
              <a:rPr lang="en-US" sz="2600" dirty="0"/>
              <a:t>Allow our Doulas to attend 2 prenatal visits with their clients</a:t>
            </a:r>
          </a:p>
          <a:p>
            <a:pPr lvl="1"/>
            <a:r>
              <a:rPr lang="en-US" sz="2600" dirty="0"/>
              <a:t>Allow our Doulas to attend deliveries at practice-affiliated hospitals</a:t>
            </a:r>
          </a:p>
          <a:p>
            <a:r>
              <a:rPr lang="en-US" dirty="0"/>
              <a:t>Doula support paid for by the study for 2 years</a:t>
            </a:r>
          </a:p>
          <a:p>
            <a:pPr lvl="1"/>
            <a:r>
              <a:rPr lang="en-US" dirty="0"/>
              <a:t>~6 births/month or 144 births total </a:t>
            </a:r>
          </a:p>
          <a:p>
            <a:endParaRPr lang="en-US" sz="2600" dirty="0"/>
          </a:p>
          <a:p>
            <a:pPr lvl="2"/>
            <a:endParaRPr lang="en-US" sz="2400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686013-5F8D-D54F-9ECA-9E02F83088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University of North Carolina at Chapel Hill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D5AAAEA-ADD7-85C2-FAE2-F26AC6FB5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3092"/>
            <a:ext cx="9440883" cy="762000"/>
          </a:xfrm>
        </p:spPr>
        <p:txBody>
          <a:bodyPr/>
          <a:lstStyle/>
          <a:p>
            <a:pPr algn="l"/>
            <a:r>
              <a:rPr lang="en-US" sz="2933" dirty="0">
                <a:solidFill>
                  <a:srgbClr val="368E57"/>
                </a:solidFill>
                <a:latin typeface="RoxboroughCF Bold"/>
              </a:rPr>
              <a:t>CBD ARM Benefits and Expectations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64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0BACC-9CBD-784D-8CB5-C921895FC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2" y="1442363"/>
            <a:ext cx="11094719" cy="4333561"/>
          </a:xfrm>
        </p:spPr>
        <p:txBody>
          <a:bodyPr>
            <a:normAutofit fontScale="92500"/>
          </a:bodyPr>
          <a:lstStyle/>
          <a:p>
            <a:r>
              <a:rPr lang="en-US" dirty="0"/>
              <a:t>Based on ACCURE study </a:t>
            </a:r>
          </a:p>
          <a:p>
            <a:pPr lvl="1"/>
            <a:r>
              <a:rPr lang="en-US" dirty="0"/>
              <a:t>Race Equity Institute antiracism training topics adapted for healthcare</a:t>
            </a:r>
          </a:p>
          <a:p>
            <a:pPr lvl="1"/>
            <a:r>
              <a:rPr lang="en-US" dirty="0"/>
              <a:t>Topics: Transparency, accountability, gatekeeping, root cause analysis</a:t>
            </a:r>
          </a:p>
          <a:p>
            <a:pPr lvl="1"/>
            <a:r>
              <a:rPr lang="en-US" dirty="0"/>
              <a:t>Presented site-specific Clinical Performance Reports on patient outcomes by race</a:t>
            </a:r>
          </a:p>
          <a:p>
            <a:pPr lvl="1"/>
            <a:r>
              <a:rPr lang="en-US" dirty="0"/>
              <a:t>Multidisciplinary Conversations (all staff) to develop further solutions</a:t>
            </a:r>
          </a:p>
          <a:p>
            <a:r>
              <a:rPr lang="en-US" dirty="0"/>
              <a:t>ACURE4Moms </a:t>
            </a:r>
          </a:p>
          <a:p>
            <a:pPr lvl="1"/>
            <a:r>
              <a:rPr lang="en-US" dirty="0"/>
              <a:t>Historical context of maternal health disparities</a:t>
            </a:r>
          </a:p>
          <a:p>
            <a:pPr lvl="1"/>
            <a:r>
              <a:rPr lang="en-US" dirty="0"/>
              <a:t>Implicit Bias Simulations for reproductive healthcare</a:t>
            </a:r>
          </a:p>
          <a:p>
            <a:pPr lvl="1"/>
            <a:r>
              <a:rPr lang="en-US" dirty="0"/>
              <a:t>Doula orientation for practices and hospital staff </a:t>
            </a:r>
          </a:p>
          <a:p>
            <a:pPr lvl="1"/>
            <a:r>
              <a:rPr lang="en-US" dirty="0"/>
              <a:t>Collecting stories from people with lived experience</a:t>
            </a:r>
          </a:p>
          <a:p>
            <a:pPr lvl="1"/>
            <a:r>
              <a:rPr lang="en-US" dirty="0"/>
              <a:t>9 sessions over 2 years; 8 x 1 hour; 1 x 2 hours</a:t>
            </a:r>
          </a:p>
          <a:p>
            <a:endParaRPr lang="en-US" dirty="0"/>
          </a:p>
          <a:p>
            <a:pPr lvl="2"/>
            <a:endParaRPr lang="en-US" sz="2400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686013-5F8D-D54F-9ECA-9E02F83088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University of North Carolina at Chapel Hill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D5AAAEA-ADD7-85C2-FAE2-F26AC6FB5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3092"/>
            <a:ext cx="9440883" cy="762000"/>
          </a:xfrm>
        </p:spPr>
        <p:txBody>
          <a:bodyPr/>
          <a:lstStyle/>
          <a:p>
            <a:pPr algn="l"/>
            <a:r>
              <a:rPr lang="en-US" sz="2933" dirty="0">
                <a:solidFill>
                  <a:srgbClr val="368E57"/>
                </a:solidFill>
                <a:latin typeface="RoxboroughCF Bold"/>
              </a:rPr>
              <a:t>MHEET Trainings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053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D Custom">
      <a:dk1>
        <a:srgbClr val="13284B"/>
      </a:dk1>
      <a:lt1>
        <a:srgbClr val="FFFFFF"/>
      </a:lt1>
      <a:dk2>
        <a:srgbClr val="000000"/>
      </a:dk2>
      <a:lt2>
        <a:srgbClr val="E1E1E1"/>
      </a:lt2>
      <a:accent1>
        <a:srgbClr val="4B9CD3"/>
      </a:accent1>
      <a:accent2>
        <a:srgbClr val="E62850"/>
      </a:accent2>
      <a:accent3>
        <a:srgbClr val="FFBA19"/>
      </a:accent3>
      <a:accent4>
        <a:srgbClr val="F27320"/>
      </a:accent4>
      <a:accent5>
        <a:srgbClr val="37BD8F"/>
      </a:accent5>
      <a:accent6>
        <a:srgbClr val="6E1271"/>
      </a:accent6>
      <a:hlink>
        <a:srgbClr val="007FAE"/>
      </a:hlink>
      <a:folHlink>
        <a:srgbClr val="6E1271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14222</TotalTime>
  <Words>952</Words>
  <Application>Microsoft Office PowerPoint</Application>
  <PresentationFormat>Widescreen</PresentationFormat>
  <Paragraphs>135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Franklin Gothic Book</vt:lpstr>
      <vt:lpstr>Franklin Gothic Medium</vt:lpstr>
      <vt:lpstr>RoxboroughCF Bold</vt:lpstr>
      <vt:lpstr>Office Theme</vt:lpstr>
      <vt:lpstr>PowerPoint Presentation</vt:lpstr>
      <vt:lpstr>PowerPoint Presentation</vt:lpstr>
      <vt:lpstr>PowerPoint Presentation</vt:lpstr>
      <vt:lpstr>PowerPoint Presentation</vt:lpstr>
      <vt:lpstr>ACURE4Moms Study Aims &amp; Outcomes</vt:lpstr>
      <vt:lpstr>ACURE4Moms Sites</vt:lpstr>
      <vt:lpstr>CBDs in ACURE4Moms</vt:lpstr>
      <vt:lpstr>CBD ARM Benefits and Expectations</vt:lpstr>
      <vt:lpstr>MHEET Trainings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Option A</dc:title>
  <dc:creator>Alison Stuebe</dc:creator>
  <cp:lastModifiedBy>Carla Obiol</cp:lastModifiedBy>
  <cp:revision>212</cp:revision>
  <cp:lastPrinted>2019-03-07T15:57:45Z</cp:lastPrinted>
  <dcterms:created xsi:type="dcterms:W3CDTF">2019-01-31T10:57:37Z</dcterms:created>
  <dcterms:modified xsi:type="dcterms:W3CDTF">2022-12-11T13:46:20Z</dcterms:modified>
</cp:coreProperties>
</file>